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x="18288000" cy="10287000"/>
  <p:notesSz cx="6858000" cy="9144000"/>
  <p:embeddedFontLst>
    <p:embeddedFont>
      <p:font typeface="Poppins" charset="1" panose="00000500000000000000"/>
      <p:regular r:id="rId62"/>
    </p:embeddedFont>
    <p:embeddedFont>
      <p:font typeface="Agrandir Narrow" charset="1" panose="00000506000000000000"/>
      <p:regular r:id="rId63"/>
    </p:embeddedFont>
    <p:embeddedFont>
      <p:font typeface="Helvetica World" charset="1" panose="020B0500040000020004"/>
      <p:regular r:id="rId64"/>
    </p:embeddedFont>
    <p:embeddedFont>
      <p:font typeface="Agrandir Narrow Bold" charset="1" panose="00000806000000000000"/>
      <p:regular r:id="rId65"/>
    </p:embeddedFont>
    <p:embeddedFont>
      <p:font typeface="Poppins Bold" charset="1" panose="00000800000000000000"/>
      <p:regular r:id="rId66"/>
    </p:embeddedFont>
    <p:embeddedFont>
      <p:font typeface="Helvetica World Bold" charset="1" panose="020B0800040000020004"/>
      <p:regular r:id="rId67"/>
    </p:embeddedFont>
    <p:embeddedFont>
      <p:font typeface="Poppins Light" charset="1" panose="00000400000000000000"/>
      <p:regular r:id="rId6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jpeg" Type="http://schemas.openxmlformats.org/officeDocument/2006/relationships/image"/><Relationship Id="rId4" Target="../media/image14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27.jpeg" Type="http://schemas.openxmlformats.org/officeDocument/2006/relationships/image"/><Relationship Id="rId4" Target="../media/image28.jpe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31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33.jpeg" Type="http://schemas.openxmlformats.org/officeDocument/2006/relationships/image"/><Relationship Id="rId4" Target="../media/image34.jpeg" Type="http://schemas.openxmlformats.org/officeDocument/2006/relationships/image"/><Relationship Id="rId5" Target="../media/image35.jpe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Relationship Id="rId3" Target="../media/image37.jpeg" Type="http://schemas.openxmlformats.org/officeDocument/2006/relationships/image"/><Relationship Id="rId4" Target="../media/image38.jpe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jpeg" Type="http://schemas.openxmlformats.org/officeDocument/2006/relationships/image"/><Relationship Id="rId3" Target="../media/image41.jpeg" Type="http://schemas.openxmlformats.org/officeDocument/2006/relationships/image"/><Relationship Id="rId4" Target="../media/image42.jpeg" Type="http://schemas.openxmlformats.org/officeDocument/2006/relationships/image"/><Relationship Id="rId5" Target="../media/image43.jpe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Relationship Id="rId3" Target="../media/image45.jpeg" Type="http://schemas.openxmlformats.org/officeDocument/2006/relationships/image"/><Relationship Id="rId4" Target="../media/image46.jpeg" Type="http://schemas.openxmlformats.org/officeDocument/2006/relationships/image"/><Relationship Id="rId5" Target="../media/image47.jpe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jpeg" Type="http://schemas.openxmlformats.org/officeDocument/2006/relationships/image"/><Relationship Id="rId3" Target="../media/image49.jpeg" Type="http://schemas.openxmlformats.org/officeDocument/2006/relationships/image"/><Relationship Id="rId4" Target="../media/image50.jpeg" Type="http://schemas.openxmlformats.org/officeDocument/2006/relationships/image"/><Relationship Id="rId5" Target="../media/image51.jpe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jpeg" Type="http://schemas.openxmlformats.org/officeDocument/2006/relationships/image"/><Relationship Id="rId3" Target="../media/image53.jpeg" Type="http://schemas.openxmlformats.org/officeDocument/2006/relationships/image"/><Relationship Id="rId4" Target="../media/image54.jpeg" Type="http://schemas.openxmlformats.org/officeDocument/2006/relationships/image"/><Relationship Id="rId5" Target="../media/image55.jpe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9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svg" Type="http://schemas.openxmlformats.org/officeDocument/2006/relationships/image"/><Relationship Id="rId4" Target="../media/image6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svg" Type="http://schemas.openxmlformats.org/officeDocument/2006/relationships/image"/><Relationship Id="rId4" Target="../media/image67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sv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sv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69.sv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jpeg" Type="http://schemas.openxmlformats.org/officeDocument/2006/relationships/image"/><Relationship Id="rId3" Target="../media/image62.png" Type="http://schemas.openxmlformats.org/officeDocument/2006/relationships/image"/><Relationship Id="rId4" Target="../media/image63.sv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jpeg" Type="http://schemas.openxmlformats.org/officeDocument/2006/relationships/image"/><Relationship Id="rId3" Target="../media/image72.jpe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6.pn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7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2700"/>
            <a:ext cx="11201400" cy="10299700"/>
            <a:chOff x="0" y="0"/>
            <a:chExt cx="963348" cy="8857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3348" cy="885799"/>
            </a:xfrm>
            <a:custGeom>
              <a:avLst/>
              <a:gdLst/>
              <a:ahLst/>
              <a:cxnLst/>
              <a:rect r="r" b="b" t="t" l="l"/>
              <a:pathLst>
                <a:path h="885799" w="963348">
                  <a:moveTo>
                    <a:pt x="0" y="0"/>
                  </a:moveTo>
                  <a:lnTo>
                    <a:pt x="963348" y="0"/>
                  </a:lnTo>
                  <a:lnTo>
                    <a:pt x="963348" y="885799"/>
                  </a:lnTo>
                  <a:lnTo>
                    <a:pt x="0" y="885799"/>
                  </a:lnTo>
                  <a:close/>
                </a:path>
              </a:pathLst>
            </a:custGeom>
            <a:solidFill>
              <a:srgbClr val="137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1868150" y="666750"/>
            <a:ext cx="5753100" cy="8953500"/>
            <a:chOff x="0" y="0"/>
            <a:chExt cx="814724" cy="12679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4724" cy="1267949"/>
            </a:xfrm>
            <a:custGeom>
              <a:avLst/>
              <a:gdLst/>
              <a:ahLst/>
              <a:cxnLst/>
              <a:rect r="r" b="b" t="t" l="l"/>
              <a:pathLst>
                <a:path h="1267949" w="814724">
                  <a:moveTo>
                    <a:pt x="26914" y="0"/>
                  </a:moveTo>
                  <a:lnTo>
                    <a:pt x="787810" y="0"/>
                  </a:lnTo>
                  <a:cubicBezTo>
                    <a:pt x="802675" y="0"/>
                    <a:pt x="814724" y="12050"/>
                    <a:pt x="814724" y="26914"/>
                  </a:cubicBezTo>
                  <a:lnTo>
                    <a:pt x="814724" y="1241035"/>
                  </a:lnTo>
                  <a:cubicBezTo>
                    <a:pt x="814724" y="1255899"/>
                    <a:pt x="802675" y="1267949"/>
                    <a:pt x="787810" y="1267949"/>
                  </a:cubicBezTo>
                  <a:lnTo>
                    <a:pt x="26914" y="1267949"/>
                  </a:lnTo>
                  <a:cubicBezTo>
                    <a:pt x="12050" y="1267949"/>
                    <a:pt x="0" y="1255899"/>
                    <a:pt x="0" y="1241035"/>
                  </a:cubicBezTo>
                  <a:lnTo>
                    <a:pt x="0" y="26914"/>
                  </a:lnTo>
                  <a:cubicBezTo>
                    <a:pt x="0" y="12050"/>
                    <a:pt x="12050" y="0"/>
                    <a:pt x="26914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99" r="0" b="-199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3117037">
            <a:off x="8947742" y="765609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1"/>
                </a:lnTo>
                <a:lnTo>
                  <a:pt x="0" y="18590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653260" y="8329418"/>
            <a:ext cx="2509687" cy="1439933"/>
          </a:xfrm>
          <a:custGeom>
            <a:avLst/>
            <a:gdLst/>
            <a:ahLst/>
            <a:cxnLst/>
            <a:rect r="r" b="b" t="t" l="l"/>
            <a:pathLst>
              <a:path h="1439933" w="2509687">
                <a:moveTo>
                  <a:pt x="0" y="0"/>
                </a:moveTo>
                <a:lnTo>
                  <a:pt x="2509688" y="0"/>
                </a:lnTo>
                <a:lnTo>
                  <a:pt x="2509688" y="1439934"/>
                </a:lnTo>
                <a:lnTo>
                  <a:pt x="0" y="14399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66750" y="9079865"/>
            <a:ext cx="6886575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60"/>
              </a:lnSpc>
            </a:pPr>
            <a:r>
              <a:rPr lang="en-US" sz="3200" spc="-48">
                <a:solidFill>
                  <a:srgbClr val="E6DDD1"/>
                </a:solidFill>
                <a:latin typeface="Poppins"/>
                <a:ea typeface="Poppins"/>
                <a:cs typeface="Poppins"/>
                <a:sym typeface="Poppins"/>
              </a:rPr>
              <a:t>Subhojeet Sarkar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5380" y="565493"/>
            <a:ext cx="9754495" cy="6199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956"/>
              </a:lnSpc>
            </a:pPr>
            <a:r>
              <a:rPr lang="en-US" sz="14956" spc="-523" strike="noStrike" u="none">
                <a:solidFill>
                  <a:srgbClr val="E6DDD1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India EV Market Analysis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B7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10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E6DDD1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800225" y="1562100"/>
            <a:ext cx="12944475" cy="2028909"/>
            <a:chOff x="0" y="0"/>
            <a:chExt cx="17259300" cy="270521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314325"/>
              <a:ext cx="17259300" cy="19314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400"/>
                </a:lnSpc>
              </a:pPr>
              <a:r>
                <a:rPr lang="en-US" sz="8000" spc="-240">
                  <a:solidFill>
                    <a:srgbClr val="137000"/>
                  </a:solidFill>
                  <a:latin typeface="Agrandir Narrow"/>
                  <a:ea typeface="Agrandir Narrow"/>
                  <a:cs typeface="Agrandir Narrow"/>
                  <a:sym typeface="Agrandir Narrow"/>
                </a:rPr>
                <a:t>Consumer Insights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168637"/>
              <a:ext cx="17259300" cy="536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500" spc="-37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Understanding EV Buyers and Their Profiles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3117037">
            <a:off x="16099474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B7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11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E6DDD1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800225" y="1562100"/>
            <a:ext cx="13249275" cy="2028909"/>
            <a:chOff x="0" y="0"/>
            <a:chExt cx="17665700" cy="270521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314325"/>
              <a:ext cx="17665700" cy="19314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400"/>
                </a:lnSpc>
              </a:pPr>
              <a:r>
                <a:rPr lang="en-US" sz="8000" spc="-240">
                  <a:solidFill>
                    <a:srgbClr val="137000"/>
                  </a:solidFill>
                  <a:latin typeface="Agrandir Narrow"/>
                  <a:ea typeface="Agrandir Narrow"/>
                  <a:cs typeface="Agrandir Narrow"/>
                  <a:sym typeface="Agrandir Narrow"/>
                </a:rPr>
                <a:t>Demographic Insights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168637"/>
              <a:ext cx="17665700" cy="536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500" spc="-37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Understanding India's EV Buyer Profiles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800225" y="5143500"/>
            <a:ext cx="4308497" cy="2873375"/>
            <a:chOff x="0" y="0"/>
            <a:chExt cx="5744662" cy="383116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19050"/>
              <a:ext cx="5744662" cy="514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Urban Consumers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012825"/>
              <a:ext cx="5744662" cy="2818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137000"/>
                  </a:solidFill>
                  <a:latin typeface="Poppins"/>
                  <a:ea typeface="Poppins"/>
                  <a:cs typeface="Poppins"/>
                  <a:sym typeface="Poppins"/>
                </a:rPr>
                <a:t>The urban demographic, primarily </a:t>
              </a:r>
              <a:r>
                <a:rPr lang="en-US" b="true" sz="2000" spc="-30" strike="noStrike" u="none">
                  <a:solidFill>
                    <a:srgbClr val="137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high-income</a:t>
              </a:r>
              <a:r>
                <a:rPr lang="en-US" sz="2000" spc="-30" strike="noStrike" u="none">
                  <a:solidFill>
                    <a:srgbClr val="137000"/>
                  </a:solidFill>
                  <a:latin typeface="Poppins"/>
                  <a:ea typeface="Poppins"/>
                  <a:cs typeface="Poppins"/>
                  <a:sym typeface="Poppins"/>
                </a:rPr>
                <a:t> individuals, showcases a strong affinity for technology, making them ideal candidates for electric vehicle adoption.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291388" y="5143500"/>
            <a:ext cx="4010025" cy="3225800"/>
            <a:chOff x="0" y="0"/>
            <a:chExt cx="5346700" cy="430106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19050"/>
              <a:ext cx="5346700" cy="514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Age Focus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012825"/>
              <a:ext cx="5346700" cy="32882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137000"/>
                  </a:solidFill>
                  <a:latin typeface="Poppins"/>
                  <a:ea typeface="Poppins"/>
                  <a:cs typeface="Poppins"/>
                  <a:sym typeface="Poppins"/>
                </a:rPr>
                <a:t>Focusing on the </a:t>
              </a:r>
              <a:r>
                <a:rPr lang="en-US" b="true" sz="2000" spc="-30" strike="noStrike" u="none">
                  <a:solidFill>
                    <a:srgbClr val="137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18-32 age group</a:t>
              </a:r>
              <a:r>
                <a:rPr lang="en-US" sz="2000" spc="-30" strike="noStrike" u="none">
                  <a:solidFill>
                    <a:srgbClr val="137000"/>
                  </a:solidFill>
                  <a:latin typeface="Poppins"/>
                  <a:ea typeface="Poppins"/>
                  <a:cs typeface="Poppins"/>
                  <a:sym typeface="Poppins"/>
                </a:rPr>
                <a:t>, which includes Millennials and Gen Z, reveals a youthful enthusiasm for sustainable transport and innovative technologies, driving market growth.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172950" y="5143500"/>
            <a:ext cx="4010025" cy="3578225"/>
            <a:chOff x="0" y="0"/>
            <a:chExt cx="5346700" cy="477096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19050"/>
              <a:ext cx="5346700" cy="514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Buyer Segments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012825"/>
              <a:ext cx="5346700" cy="37581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137000"/>
                  </a:solidFill>
                  <a:latin typeface="Poppins"/>
                  <a:ea typeface="Poppins"/>
                  <a:cs typeface="Poppins"/>
                  <a:sym typeface="Poppins"/>
                </a:rPr>
                <a:t>The three key segments—</a:t>
              </a:r>
              <a:r>
                <a:rPr lang="en-US" b="true" sz="2000" spc="-30" strike="noStrike" u="none">
                  <a:solidFill>
                    <a:srgbClr val="137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Conservatives</a:t>
              </a:r>
              <a:r>
                <a:rPr lang="en-US" sz="2000" spc="-30" strike="noStrike" u="none">
                  <a:solidFill>
                    <a:srgbClr val="137000"/>
                  </a:solidFill>
                  <a:latin typeface="Poppins"/>
                  <a:ea typeface="Poppins"/>
                  <a:cs typeface="Poppins"/>
                  <a:sym typeface="Poppins"/>
                </a:rPr>
                <a:t>, Indifferents, and Enthusiasts—demonstrate varied motivations and concerns, shaping their purchasing decisions and attitudes toward electric vehicles.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3117037">
            <a:off x="16099474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2908300"/>
            <a:ext cx="5448300" cy="6711950"/>
            <a:chOff x="0" y="0"/>
            <a:chExt cx="1434943" cy="1767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34943" cy="1767756"/>
            </a:xfrm>
            <a:custGeom>
              <a:avLst/>
              <a:gdLst/>
              <a:ahLst/>
              <a:cxnLst/>
              <a:rect r="r" b="b" t="t" l="l"/>
              <a:pathLst>
                <a:path h="1767756" w="1434943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137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419850" y="2908300"/>
            <a:ext cx="5448300" cy="6711950"/>
            <a:chOff x="0" y="0"/>
            <a:chExt cx="1434943" cy="17677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34943" cy="1767756"/>
            </a:xfrm>
            <a:custGeom>
              <a:avLst/>
              <a:gdLst/>
              <a:ahLst/>
              <a:cxnLst/>
              <a:rect r="r" b="b" t="t" l="l"/>
              <a:pathLst>
                <a:path h="1767756" w="1434943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137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172950" y="2908300"/>
            <a:ext cx="5448300" cy="6711950"/>
            <a:chOff x="0" y="0"/>
            <a:chExt cx="1434943" cy="17677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34943" cy="1767756"/>
            </a:xfrm>
            <a:custGeom>
              <a:avLst/>
              <a:gdLst/>
              <a:ahLst/>
              <a:cxnLst/>
              <a:rect r="r" b="b" t="t" l="l"/>
              <a:pathLst>
                <a:path h="1767756" w="1434943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137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66053" y="4248150"/>
            <a:ext cx="4649694" cy="3581400"/>
            <a:chOff x="0" y="0"/>
            <a:chExt cx="1259398" cy="97004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59398" cy="970044"/>
            </a:xfrm>
            <a:custGeom>
              <a:avLst/>
              <a:gdLst/>
              <a:ahLst/>
              <a:cxnLst/>
              <a:rect r="r" b="b" t="t" l="l"/>
              <a:pathLst>
                <a:path h="970044" w="1259398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2"/>
              <a:stretch>
                <a:fillRect l="-342" t="0" r="-342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6819153" y="4248150"/>
            <a:ext cx="4649694" cy="3581400"/>
            <a:chOff x="0" y="0"/>
            <a:chExt cx="1259398" cy="97004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59398" cy="970044"/>
            </a:xfrm>
            <a:custGeom>
              <a:avLst/>
              <a:gdLst/>
              <a:ahLst/>
              <a:cxnLst/>
              <a:rect r="r" b="b" t="t" l="l"/>
              <a:pathLst>
                <a:path h="970044" w="1259398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3"/>
              <a:stretch>
                <a:fillRect l="-342" t="0" r="-342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2572253" y="4248150"/>
            <a:ext cx="4649694" cy="3581400"/>
            <a:chOff x="0" y="0"/>
            <a:chExt cx="1259398" cy="97004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59398" cy="970044"/>
            </a:xfrm>
            <a:custGeom>
              <a:avLst/>
              <a:gdLst/>
              <a:ahLst/>
              <a:cxnLst/>
              <a:rect r="r" b="b" t="t" l="l"/>
              <a:pathLst>
                <a:path h="970044" w="1259398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4"/>
              <a:stretch>
                <a:fillRect l="-342" t="0" r="-342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21783" y="8273471"/>
            <a:ext cx="4738234" cy="83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47"/>
              </a:lnSpc>
            </a:pPr>
            <a:r>
              <a:rPr lang="en-US" sz="1605" spc="-24">
                <a:solidFill>
                  <a:srgbClr val="E6DDD1"/>
                </a:solidFill>
                <a:latin typeface="Poppins"/>
                <a:ea typeface="Poppins"/>
                <a:cs typeface="Poppins"/>
                <a:sym typeface="Poppins"/>
              </a:rPr>
              <a:t>Tech enthusiasts prefer innovative features and cutting-edge technology in their electric vehicles.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41066" y="3286125"/>
            <a:ext cx="4699667" cy="638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  <a:spcBef>
                <a:spcPct val="0"/>
              </a:spcBef>
            </a:pPr>
            <a:r>
              <a:rPr lang="en-US" sz="3800" spc="-95" strike="noStrike" u="none">
                <a:solidFill>
                  <a:srgbClr val="E6DDD1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Tech Enthusiasts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73192" y="8273471"/>
            <a:ext cx="4741615" cy="83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47"/>
              </a:lnSpc>
            </a:pPr>
            <a:r>
              <a:rPr lang="en-US" sz="1605" spc="-24">
                <a:solidFill>
                  <a:srgbClr val="E6DDD1"/>
                </a:solidFill>
                <a:latin typeface="Poppins"/>
                <a:ea typeface="Poppins"/>
                <a:cs typeface="Poppins"/>
                <a:sym typeface="Poppins"/>
              </a:rPr>
              <a:t>Eco-conscious buyers prioritize sustainability and environmental impact when choosing electric vehicles.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773192" y="3286125"/>
            <a:ext cx="4741615" cy="638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  <a:spcBef>
                <a:spcPct val="0"/>
              </a:spcBef>
            </a:pPr>
            <a:r>
              <a:rPr lang="en-US" sz="3800" spc="-95" strike="noStrike" u="none">
                <a:solidFill>
                  <a:srgbClr val="E6DDD1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Eco-Conscious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551109" y="8272319"/>
            <a:ext cx="4691983" cy="83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47"/>
              </a:lnSpc>
            </a:pPr>
            <a:r>
              <a:rPr lang="en-US" sz="1605" spc="-24">
                <a:solidFill>
                  <a:srgbClr val="E6DDD1"/>
                </a:solidFill>
                <a:latin typeface="Poppins"/>
                <a:ea typeface="Poppins"/>
                <a:cs typeface="Poppins"/>
                <a:sym typeface="Poppins"/>
              </a:rPr>
              <a:t>Budget-conscious consumers seek value and long-term savings when investing in electric vehicles.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551109" y="3286125"/>
            <a:ext cx="4691983" cy="638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</a:pPr>
            <a:r>
              <a:rPr lang="en-US" sz="3800" spc="-95">
                <a:solidFill>
                  <a:srgbClr val="E6DDD1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Budget-Conscious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66750" y="581025"/>
            <a:ext cx="16954500" cy="129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200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Consumer Segments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B7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13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E6DDD1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800225" y="1562100"/>
            <a:ext cx="13249275" cy="2028909"/>
            <a:chOff x="0" y="0"/>
            <a:chExt cx="17665700" cy="270521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314325"/>
              <a:ext cx="17665700" cy="19314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400"/>
                </a:lnSpc>
              </a:pPr>
              <a:r>
                <a:rPr lang="en-US" sz="8000" spc="-240">
                  <a:solidFill>
                    <a:srgbClr val="137000"/>
                  </a:solidFill>
                  <a:latin typeface="Agrandir Narrow"/>
                  <a:ea typeface="Agrandir Narrow"/>
                  <a:cs typeface="Agrandir Narrow"/>
                  <a:sym typeface="Agrandir Narrow"/>
                </a:rPr>
                <a:t>Behavioral Insights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168637"/>
              <a:ext cx="17665700" cy="536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500" spc="-37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Understanding consumer motivations in depth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800225" y="5143500"/>
            <a:ext cx="4308497" cy="2873375"/>
            <a:chOff x="0" y="0"/>
            <a:chExt cx="5744662" cy="383116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19050"/>
              <a:ext cx="5744662" cy="514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Long-Term Savers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012825"/>
              <a:ext cx="5744662" cy="2818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137000"/>
                  </a:solidFill>
                  <a:latin typeface="Poppins"/>
                  <a:ea typeface="Poppins"/>
                  <a:cs typeface="Poppins"/>
                  <a:sym typeface="Poppins"/>
                </a:rPr>
                <a:t>Long-term savers prioritize </a:t>
              </a:r>
              <a:r>
                <a:rPr lang="en-US" b="true" sz="2000" spc="-30" strike="noStrike" u="none">
                  <a:solidFill>
                    <a:srgbClr val="137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cost benefits</a:t>
              </a:r>
              <a:r>
                <a:rPr lang="en-US" sz="2000" spc="-30" strike="noStrike" u="none">
                  <a:solidFill>
                    <a:srgbClr val="137000"/>
                  </a:solidFill>
                  <a:latin typeface="Poppins"/>
                  <a:ea typeface="Poppins"/>
                  <a:cs typeface="Poppins"/>
                  <a:sym typeface="Poppins"/>
                </a:rPr>
                <a:t>, focusing on overall savings from reduced fuel expenses and lower maintenance costs, making EVs appealing for their economic viability.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291388" y="5143500"/>
            <a:ext cx="4010025" cy="3225800"/>
            <a:chOff x="0" y="0"/>
            <a:chExt cx="5346700" cy="430106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19050"/>
              <a:ext cx="5346700" cy="514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Informed Buyers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012825"/>
              <a:ext cx="5346700" cy="32882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137000"/>
                  </a:solidFill>
                  <a:latin typeface="Poppins"/>
                  <a:ea typeface="Poppins"/>
                  <a:cs typeface="Poppins"/>
                  <a:sym typeface="Poppins"/>
                </a:rPr>
                <a:t>Informed buyers seek </a:t>
              </a:r>
              <a:r>
                <a:rPr lang="en-US" b="true" sz="2000" spc="-30" strike="noStrike" u="none">
                  <a:solidFill>
                    <a:srgbClr val="137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comprehensive knowledge</a:t>
              </a:r>
              <a:r>
                <a:rPr lang="en-US" sz="2000" spc="-30" strike="noStrike" u="none">
                  <a:solidFill>
                    <a:srgbClr val="137000"/>
                  </a:solidFill>
                  <a:latin typeface="Poppins"/>
                  <a:ea typeface="Poppins"/>
                  <a:cs typeface="Poppins"/>
                  <a:sym typeface="Poppins"/>
                </a:rPr>
                <a:t> about EV technology, reliability, and total cost of ownership, ensuring they make educated decisions based on thorough research and comparison.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172950" y="5143500"/>
            <a:ext cx="4010025" cy="3578225"/>
            <a:chOff x="0" y="0"/>
            <a:chExt cx="5346700" cy="477096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19050"/>
              <a:ext cx="5346700" cy="514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Key Motivators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012825"/>
              <a:ext cx="5346700" cy="37581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137000"/>
                  </a:solidFill>
                  <a:latin typeface="Poppins"/>
                  <a:ea typeface="Poppins"/>
                  <a:cs typeface="Poppins"/>
                  <a:sym typeface="Poppins"/>
                </a:rPr>
                <a:t>Key motivators for both segments include government incentives, environmental benefits, and advancements in charging infrastructure, which significantly influence their purchasing decisions and brand loyalty.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3117037">
            <a:off x="16099474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B7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14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E6DDD1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3117037">
            <a:off x="16099474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1800225" y="1562100"/>
            <a:ext cx="12944475" cy="2028909"/>
            <a:chOff x="0" y="0"/>
            <a:chExt cx="17259300" cy="270521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314325"/>
              <a:ext cx="17259300" cy="19314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400"/>
                </a:lnSpc>
              </a:pPr>
              <a:r>
                <a:rPr lang="en-US" sz="8000" spc="-240">
                  <a:solidFill>
                    <a:srgbClr val="137000"/>
                  </a:solidFill>
                  <a:latin typeface="Agrandir Narrow"/>
                  <a:ea typeface="Agrandir Narrow"/>
                  <a:cs typeface="Agrandir Narrow"/>
                  <a:sym typeface="Agrandir Narrow"/>
                </a:rPr>
                <a:t>Purchase Decision Factors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168637"/>
              <a:ext cx="17259300" cy="536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500" spc="-37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Positives and negatives influencing choices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666750"/>
            <a:ext cx="4010025" cy="6716121"/>
            <a:chOff x="0" y="0"/>
            <a:chExt cx="698915" cy="11705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8915" cy="1170566"/>
            </a:xfrm>
            <a:custGeom>
              <a:avLst/>
              <a:gdLst/>
              <a:ahLst/>
              <a:cxnLst/>
              <a:rect r="r" b="b" t="t" l="l"/>
              <a:pathLst>
                <a:path h="1170566" w="698915">
                  <a:moveTo>
                    <a:pt x="38613" y="0"/>
                  </a:moveTo>
                  <a:lnTo>
                    <a:pt x="660302" y="0"/>
                  </a:lnTo>
                  <a:cubicBezTo>
                    <a:pt x="681627" y="0"/>
                    <a:pt x="698915" y="17288"/>
                    <a:pt x="698915" y="38613"/>
                  </a:cubicBezTo>
                  <a:lnTo>
                    <a:pt x="698915" y="1131953"/>
                  </a:lnTo>
                  <a:cubicBezTo>
                    <a:pt x="698915" y="1142194"/>
                    <a:pt x="694847" y="1152015"/>
                    <a:pt x="687606" y="1159256"/>
                  </a:cubicBezTo>
                  <a:cubicBezTo>
                    <a:pt x="680364" y="1166498"/>
                    <a:pt x="670543" y="1170566"/>
                    <a:pt x="660302" y="1170566"/>
                  </a:cubicBezTo>
                  <a:lnTo>
                    <a:pt x="38613" y="1170566"/>
                  </a:lnTo>
                  <a:cubicBezTo>
                    <a:pt x="17288" y="1170566"/>
                    <a:pt x="0" y="1153278"/>
                    <a:pt x="0" y="1131953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79" r="0" b="-279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3611225" y="666750"/>
            <a:ext cx="4010025" cy="6716121"/>
            <a:chOff x="0" y="0"/>
            <a:chExt cx="698915" cy="11705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98915" cy="1170566"/>
            </a:xfrm>
            <a:custGeom>
              <a:avLst/>
              <a:gdLst/>
              <a:ahLst/>
              <a:cxnLst/>
              <a:rect r="r" b="b" t="t" l="l"/>
              <a:pathLst>
                <a:path h="1170566" w="698915">
                  <a:moveTo>
                    <a:pt x="38613" y="0"/>
                  </a:moveTo>
                  <a:lnTo>
                    <a:pt x="660302" y="0"/>
                  </a:lnTo>
                  <a:cubicBezTo>
                    <a:pt x="681627" y="0"/>
                    <a:pt x="698915" y="17288"/>
                    <a:pt x="698915" y="38613"/>
                  </a:cubicBezTo>
                  <a:lnTo>
                    <a:pt x="698915" y="1131953"/>
                  </a:lnTo>
                  <a:cubicBezTo>
                    <a:pt x="698915" y="1142194"/>
                    <a:pt x="694847" y="1152015"/>
                    <a:pt x="687606" y="1159256"/>
                  </a:cubicBezTo>
                  <a:cubicBezTo>
                    <a:pt x="680364" y="1166498"/>
                    <a:pt x="670543" y="1170566"/>
                    <a:pt x="660302" y="1170566"/>
                  </a:cubicBezTo>
                  <a:lnTo>
                    <a:pt x="38613" y="1170566"/>
                  </a:lnTo>
                  <a:cubicBezTo>
                    <a:pt x="17288" y="1170566"/>
                    <a:pt x="0" y="1153278"/>
                    <a:pt x="0" y="1131953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79" r="0" b="-279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7858125" cy="10287000"/>
            <a:chOff x="0" y="0"/>
            <a:chExt cx="2069630" cy="270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69630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69630">
                  <a:moveTo>
                    <a:pt x="0" y="0"/>
                  </a:moveTo>
                  <a:lnTo>
                    <a:pt x="2069630" y="0"/>
                  </a:lnTo>
                  <a:lnTo>
                    <a:pt x="206963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37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6963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863138" y="7829550"/>
            <a:ext cx="2876550" cy="1154811"/>
            <a:chOff x="0" y="0"/>
            <a:chExt cx="3835400" cy="153974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28575"/>
              <a:ext cx="3835400" cy="536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66"/>
                </a:lnSpc>
                <a:spcBef>
                  <a:spcPct val="0"/>
                </a:spcBef>
              </a:pPr>
              <a:r>
                <a:rPr lang="en-US" b="true" sz="2555" spc="-38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Upfront Cost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668528"/>
              <a:ext cx="3835400" cy="871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  <a:spcBef>
                  <a:spcPct val="0"/>
                </a:spcBef>
              </a:pPr>
              <a:r>
                <a:rPr lang="en-US" sz="2000" spc="-30" strike="noStrike" u="none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Initial price ranges from ₹10–15 lakhs.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894594" y="7829550"/>
            <a:ext cx="3443288" cy="1154811"/>
            <a:chOff x="0" y="0"/>
            <a:chExt cx="4591050" cy="1539748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28575"/>
              <a:ext cx="4591050" cy="536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66"/>
                </a:lnSpc>
                <a:spcBef>
                  <a:spcPct val="0"/>
                </a:spcBef>
              </a:pPr>
              <a:r>
                <a:rPr lang="en-US" b="true" sz="2555" spc="-38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Long-Term Savings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668528"/>
              <a:ext cx="4591050" cy="871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  <a:spcBef>
                  <a:spcPct val="0"/>
                </a:spcBef>
              </a:pPr>
              <a:r>
                <a:rPr lang="en-US" sz="2000" spc="-30" strike="noStrike" u="none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Significant savings on fuel and maintenance costs.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666750" y="504825"/>
            <a:ext cx="7021245" cy="3606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</a:pPr>
            <a:r>
              <a:rPr lang="en-US" sz="8000" spc="-240">
                <a:solidFill>
                  <a:srgbClr val="3CA227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Positive Influences on EV Purchases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708153" y="7606302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666750"/>
            <a:ext cx="4010025" cy="6716121"/>
            <a:chOff x="0" y="0"/>
            <a:chExt cx="698915" cy="11705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8915" cy="1170566"/>
            </a:xfrm>
            <a:custGeom>
              <a:avLst/>
              <a:gdLst/>
              <a:ahLst/>
              <a:cxnLst/>
              <a:rect r="r" b="b" t="t" l="l"/>
              <a:pathLst>
                <a:path h="1170566" w="698915">
                  <a:moveTo>
                    <a:pt x="38613" y="0"/>
                  </a:moveTo>
                  <a:lnTo>
                    <a:pt x="660302" y="0"/>
                  </a:lnTo>
                  <a:cubicBezTo>
                    <a:pt x="681627" y="0"/>
                    <a:pt x="698915" y="17288"/>
                    <a:pt x="698915" y="38613"/>
                  </a:cubicBezTo>
                  <a:lnTo>
                    <a:pt x="698915" y="1131953"/>
                  </a:lnTo>
                  <a:cubicBezTo>
                    <a:pt x="698915" y="1142194"/>
                    <a:pt x="694847" y="1152015"/>
                    <a:pt x="687606" y="1159256"/>
                  </a:cubicBezTo>
                  <a:cubicBezTo>
                    <a:pt x="680364" y="1166498"/>
                    <a:pt x="670543" y="1170566"/>
                    <a:pt x="660302" y="1170566"/>
                  </a:cubicBezTo>
                  <a:lnTo>
                    <a:pt x="38613" y="1170566"/>
                  </a:lnTo>
                  <a:cubicBezTo>
                    <a:pt x="17288" y="1170566"/>
                    <a:pt x="0" y="1153278"/>
                    <a:pt x="0" y="1131953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79" r="0" b="-279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3611225" y="666750"/>
            <a:ext cx="4010025" cy="6716121"/>
            <a:chOff x="0" y="0"/>
            <a:chExt cx="698915" cy="11705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98915" cy="1170566"/>
            </a:xfrm>
            <a:custGeom>
              <a:avLst/>
              <a:gdLst/>
              <a:ahLst/>
              <a:cxnLst/>
              <a:rect r="r" b="b" t="t" l="l"/>
              <a:pathLst>
                <a:path h="1170566" w="698915">
                  <a:moveTo>
                    <a:pt x="38613" y="0"/>
                  </a:moveTo>
                  <a:lnTo>
                    <a:pt x="660302" y="0"/>
                  </a:lnTo>
                  <a:cubicBezTo>
                    <a:pt x="681627" y="0"/>
                    <a:pt x="698915" y="17288"/>
                    <a:pt x="698915" y="38613"/>
                  </a:cubicBezTo>
                  <a:lnTo>
                    <a:pt x="698915" y="1131953"/>
                  </a:lnTo>
                  <a:cubicBezTo>
                    <a:pt x="698915" y="1142194"/>
                    <a:pt x="694847" y="1152015"/>
                    <a:pt x="687606" y="1159256"/>
                  </a:cubicBezTo>
                  <a:cubicBezTo>
                    <a:pt x="680364" y="1166498"/>
                    <a:pt x="670543" y="1170566"/>
                    <a:pt x="660302" y="1170566"/>
                  </a:cubicBezTo>
                  <a:lnTo>
                    <a:pt x="38613" y="1170566"/>
                  </a:lnTo>
                  <a:cubicBezTo>
                    <a:pt x="17288" y="1170566"/>
                    <a:pt x="0" y="1153278"/>
                    <a:pt x="0" y="1131953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79" r="0" b="-279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7858125" cy="10287000"/>
            <a:chOff x="0" y="0"/>
            <a:chExt cx="2069630" cy="270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69630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69630">
                  <a:moveTo>
                    <a:pt x="0" y="0"/>
                  </a:moveTo>
                  <a:lnTo>
                    <a:pt x="2069630" y="0"/>
                  </a:lnTo>
                  <a:lnTo>
                    <a:pt x="206963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37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6963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863138" y="7829550"/>
            <a:ext cx="2876550" cy="959615"/>
            <a:chOff x="0" y="0"/>
            <a:chExt cx="3835400" cy="127948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19050"/>
              <a:ext cx="3835400" cy="438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86"/>
                </a:lnSpc>
                <a:spcBef>
                  <a:spcPct val="0"/>
                </a:spcBef>
              </a:pPr>
              <a:r>
                <a:rPr lang="en-US" b="true" sz="2072" spc="-31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Range Anxiety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589153"/>
              <a:ext cx="3835400" cy="6903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034"/>
                </a:lnSpc>
                <a:spcBef>
                  <a:spcPct val="0"/>
                </a:spcBef>
              </a:pPr>
              <a:r>
                <a:rPr lang="en-US" sz="1577" spc="-23" strike="noStrike" u="none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Concerns over limited driving range persist.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998119" y="7829550"/>
            <a:ext cx="3236237" cy="1216790"/>
            <a:chOff x="0" y="0"/>
            <a:chExt cx="4314983" cy="162238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19050"/>
              <a:ext cx="4314983" cy="438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86"/>
                </a:lnSpc>
                <a:spcBef>
                  <a:spcPct val="0"/>
                </a:spcBef>
              </a:pPr>
              <a:r>
                <a:rPr lang="en-US" b="true" sz="2072" spc="-31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Charging Infrastructure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589153"/>
              <a:ext cx="4314983" cy="10332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034"/>
                </a:lnSpc>
                <a:spcBef>
                  <a:spcPct val="0"/>
                </a:spcBef>
              </a:pPr>
              <a:r>
                <a:rPr lang="en-US" sz="1577" spc="-23" strike="noStrike" u="none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Limited stations restrict consumer confidence and access.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666750" y="504825"/>
            <a:ext cx="7021245" cy="2492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</a:pPr>
            <a:r>
              <a:rPr lang="en-US" sz="8000" spc="-240">
                <a:solidFill>
                  <a:srgbClr val="3CA227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Challenges in the EV Market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708153" y="7606302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858125" cy="10287000"/>
            <a:chOff x="0" y="0"/>
            <a:chExt cx="1031988" cy="13509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31988" cy="1350966"/>
            </a:xfrm>
            <a:custGeom>
              <a:avLst/>
              <a:gdLst/>
              <a:ahLst/>
              <a:cxnLst/>
              <a:rect r="r" b="b" t="t" l="l"/>
              <a:pathLst>
                <a:path h="1350966" w="1031988">
                  <a:moveTo>
                    <a:pt x="0" y="0"/>
                  </a:moveTo>
                  <a:lnTo>
                    <a:pt x="1031988" y="0"/>
                  </a:lnTo>
                  <a:lnTo>
                    <a:pt x="1031988" y="1350966"/>
                  </a:lnTo>
                  <a:lnTo>
                    <a:pt x="0" y="1350966"/>
                  </a:lnTo>
                  <a:close/>
                </a:path>
              </a:pathLst>
            </a:custGeom>
            <a:solidFill>
              <a:srgbClr val="137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6545058" cy="8953500"/>
            <a:chOff x="0" y="0"/>
            <a:chExt cx="768828" cy="10517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68828" cy="1051741"/>
            </a:xfrm>
            <a:custGeom>
              <a:avLst/>
              <a:gdLst/>
              <a:ahLst/>
              <a:cxnLst/>
              <a:rect r="r" b="b" t="t" l="l"/>
              <a:pathLst>
                <a:path h="1051741" w="768828">
                  <a:moveTo>
                    <a:pt x="53229" y="0"/>
                  </a:moveTo>
                  <a:lnTo>
                    <a:pt x="715599" y="0"/>
                  </a:lnTo>
                  <a:cubicBezTo>
                    <a:pt x="729717" y="0"/>
                    <a:pt x="743256" y="5608"/>
                    <a:pt x="753238" y="15590"/>
                  </a:cubicBezTo>
                  <a:cubicBezTo>
                    <a:pt x="763220" y="25573"/>
                    <a:pt x="768828" y="39112"/>
                    <a:pt x="768828" y="53229"/>
                  </a:cubicBezTo>
                  <a:lnTo>
                    <a:pt x="768828" y="998512"/>
                  </a:lnTo>
                  <a:cubicBezTo>
                    <a:pt x="768828" y="1027909"/>
                    <a:pt x="744997" y="1051741"/>
                    <a:pt x="715599" y="1051741"/>
                  </a:cubicBezTo>
                  <a:lnTo>
                    <a:pt x="53229" y="1051741"/>
                  </a:lnTo>
                  <a:cubicBezTo>
                    <a:pt x="39112" y="1051741"/>
                    <a:pt x="25573" y="1046133"/>
                    <a:pt x="15590" y="1036150"/>
                  </a:cubicBezTo>
                  <a:cubicBezTo>
                    <a:pt x="5608" y="1026168"/>
                    <a:pt x="0" y="1012629"/>
                    <a:pt x="0" y="998512"/>
                  </a:cubicBezTo>
                  <a:lnTo>
                    <a:pt x="0" y="53229"/>
                  </a:lnTo>
                  <a:cubicBezTo>
                    <a:pt x="0" y="23831"/>
                    <a:pt x="23831" y="0"/>
                    <a:pt x="53229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414" r="0" b="-414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9296400" y="504825"/>
            <a:ext cx="8324850" cy="360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</a:pPr>
            <a:r>
              <a:rPr lang="en-US" sz="8000" spc="-240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Charging Infrastructure 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96400" y="7426325"/>
            <a:ext cx="8324850" cy="219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pc="-37" strike="noStrike" u="none">
                <a:solidFill>
                  <a:srgbClr val="3CA227"/>
                </a:solidFill>
                <a:latin typeface="Poppins"/>
                <a:ea typeface="Poppins"/>
                <a:cs typeface="Poppins"/>
                <a:sym typeface="Poppins"/>
              </a:rPr>
              <a:t>As of August 2024, India boasts over </a:t>
            </a:r>
            <a:r>
              <a:rPr lang="en-US" b="true" sz="2499" spc="-37" strike="noStrike" u="none">
                <a:solidFill>
                  <a:srgbClr val="3CA227"/>
                </a:solidFill>
                <a:latin typeface="Poppins Bold"/>
                <a:ea typeface="Poppins Bold"/>
                <a:cs typeface="Poppins Bold"/>
                <a:sym typeface="Poppins Bold"/>
              </a:rPr>
              <a:t>1,500 public charging stations</a:t>
            </a:r>
            <a:r>
              <a:rPr lang="en-US" sz="2499" spc="-37" strike="noStrike" u="none">
                <a:solidFill>
                  <a:srgbClr val="3CA227"/>
                </a:solidFill>
                <a:latin typeface="Poppins"/>
                <a:ea typeface="Poppins"/>
                <a:cs typeface="Poppins"/>
                <a:sym typeface="Poppins"/>
              </a:rPr>
              <a:t>, primarily located in urban areas. This growing infrastructure is vital for ensuring convenient access and encouraging the adoption of electric vehicles.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84925" y="897452"/>
            <a:ext cx="9763125" cy="2308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</a:pPr>
            <a:r>
              <a:rPr lang="en-US" sz="8000" spc="-120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Charging Infrastructure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6500378">
            <a:off x="-586074" y="3571263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684925" y="3205677"/>
          <a:ext cx="7459075" cy="6381738"/>
        </p:xfrm>
        <a:graphic>
          <a:graphicData uri="http://schemas.openxmlformats.org/drawingml/2006/table">
            <a:tbl>
              <a:tblPr/>
              <a:tblGrid>
                <a:gridCol w="3144675"/>
                <a:gridCol w="4314400"/>
              </a:tblGrid>
              <a:tr h="766187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9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State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Operational PCs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DD1"/>
                    </a:solidFill>
                  </a:tcPr>
                </a:tc>
              </a:tr>
              <a:tr h="591624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Maharastra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3079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1020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Delhi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1886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415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Karnataka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1051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415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Kerala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852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415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Tamil Nadu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643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4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Uttar Pradesh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582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4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Rajasthan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4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Telangana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481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4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Gujarat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476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5" id="5"/>
          <p:cNvGrpSpPr/>
          <p:nvPr/>
        </p:nvGrpSpPr>
        <p:grpSpPr>
          <a:xfrm rot="0">
            <a:off x="10429875" y="0"/>
            <a:ext cx="7858125" cy="10287000"/>
            <a:chOff x="0" y="0"/>
            <a:chExt cx="1031988" cy="13509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31988" cy="1350966"/>
            </a:xfrm>
            <a:custGeom>
              <a:avLst/>
              <a:gdLst/>
              <a:ahLst/>
              <a:cxnLst/>
              <a:rect r="r" b="b" t="t" l="l"/>
              <a:pathLst>
                <a:path h="1350966" w="1031988">
                  <a:moveTo>
                    <a:pt x="0" y="0"/>
                  </a:moveTo>
                  <a:lnTo>
                    <a:pt x="1031988" y="0"/>
                  </a:lnTo>
                  <a:lnTo>
                    <a:pt x="1031988" y="1350966"/>
                  </a:lnTo>
                  <a:lnTo>
                    <a:pt x="0" y="1350966"/>
                  </a:lnTo>
                  <a:close/>
                </a:path>
              </a:pathLst>
            </a:custGeom>
            <a:solidFill>
              <a:srgbClr val="1370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678802" y="1238263"/>
            <a:ext cx="7360271" cy="8385975"/>
          </a:xfrm>
          <a:custGeom>
            <a:avLst/>
            <a:gdLst/>
            <a:ahLst/>
            <a:cxnLst/>
            <a:rect r="r" b="b" t="t" l="l"/>
            <a:pathLst>
              <a:path h="8385975" w="7360271">
                <a:moveTo>
                  <a:pt x="0" y="0"/>
                </a:moveTo>
                <a:lnTo>
                  <a:pt x="7360271" y="0"/>
                </a:lnTo>
                <a:lnTo>
                  <a:pt x="7360271" y="8385974"/>
                </a:lnTo>
                <a:lnTo>
                  <a:pt x="0" y="8385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B7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19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E6DDD1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800225" y="714375"/>
            <a:ext cx="12944475" cy="152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00"/>
              </a:lnSpc>
            </a:pPr>
            <a:r>
              <a:rPr lang="en-US" sz="8000" spc="-240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Competitive Landscape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00225" y="2212975"/>
            <a:ext cx="12944475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  <a:r>
              <a:rPr lang="en-US" b="true" sz="2500" spc="-37">
                <a:solidFill>
                  <a:srgbClr val="3CA227"/>
                </a:solidFill>
                <a:latin typeface="Poppins Bold"/>
                <a:ea typeface="Poppins Bold"/>
                <a:cs typeface="Poppins Bold"/>
                <a:sym typeface="Poppins Bold"/>
              </a:rPr>
              <a:t>Key players in India's EV market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3117037">
            <a:off x="16099474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800225" y="3229466"/>
            <a:ext cx="325689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  <a:r>
              <a:rPr lang="en-US" b="true" sz="2500" spc="-37">
                <a:solidFill>
                  <a:srgbClr val="137000"/>
                </a:solidFill>
                <a:latin typeface="Poppins Bold"/>
                <a:ea typeface="Poppins Bold"/>
                <a:cs typeface="Poppins Bold"/>
                <a:sym typeface="Poppins Bold"/>
              </a:rPr>
              <a:t>Established Players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05025" y="3671028"/>
            <a:ext cx="11361851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  <a:r>
              <a:rPr lang="en-US" sz="2500" spc="-37">
                <a:solidFill>
                  <a:srgbClr val="3CA227"/>
                </a:solidFill>
                <a:latin typeface="Poppins"/>
                <a:ea typeface="Poppins"/>
                <a:cs typeface="Poppins"/>
                <a:sym typeface="Poppins"/>
              </a:rPr>
              <a:t>2W Segment - Ola Electric, TVS, Ather, Okinawa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05025" y="4109178"/>
            <a:ext cx="11074101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  <a:r>
              <a:rPr lang="en-US" sz="2500" spc="-37">
                <a:solidFill>
                  <a:srgbClr val="3CA227"/>
                </a:solidFill>
                <a:latin typeface="Poppins"/>
                <a:ea typeface="Poppins"/>
                <a:cs typeface="Poppins"/>
                <a:sym typeface="Poppins"/>
              </a:rPr>
              <a:t>4W Segment - Tata Motors, MG Motors, Mahindra, BMW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00225" y="5214078"/>
            <a:ext cx="325689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  <a:r>
              <a:rPr lang="en-US" b="true" sz="2500" spc="-37">
                <a:solidFill>
                  <a:srgbClr val="137000"/>
                </a:solidFill>
                <a:latin typeface="Poppins Bold"/>
                <a:ea typeface="Poppins Bold"/>
                <a:cs typeface="Poppins Bold"/>
                <a:sym typeface="Poppins Bold"/>
              </a:rPr>
              <a:t>New Entrants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05025" y="5652228"/>
            <a:ext cx="11361851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  <a:r>
              <a:rPr lang="en-US" sz="2500" spc="-37">
                <a:solidFill>
                  <a:srgbClr val="3CA227"/>
                </a:solidFill>
                <a:latin typeface="Poppins"/>
                <a:ea typeface="Poppins"/>
                <a:cs typeface="Poppins"/>
                <a:sym typeface="Poppins"/>
              </a:rPr>
              <a:t>2W Segment - Simple Energy, Ultraviolet Automotive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05025" y="6033228"/>
            <a:ext cx="11074101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  <a:r>
              <a:rPr lang="en-US" sz="2500" spc="-37">
                <a:solidFill>
                  <a:srgbClr val="3CA227"/>
                </a:solidFill>
                <a:latin typeface="Poppins"/>
                <a:ea typeface="Poppins"/>
                <a:cs typeface="Poppins"/>
                <a:sym typeface="Poppins"/>
              </a:rPr>
              <a:t>4W Segment - BYD, Pravig Dynamics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00225" y="7138128"/>
            <a:ext cx="325689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  <a:r>
              <a:rPr lang="en-US" b="true" sz="2500" spc="-37">
                <a:solidFill>
                  <a:srgbClr val="137000"/>
                </a:solidFill>
                <a:latin typeface="Poppins Bold"/>
                <a:ea typeface="Poppins Bold"/>
                <a:cs typeface="Poppins Bold"/>
                <a:sym typeface="Poppins Bold"/>
              </a:rPr>
              <a:t>Upcoming Entrants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05025" y="7576278"/>
            <a:ext cx="11361851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  <a:r>
              <a:rPr lang="en-US" sz="2500" spc="-37">
                <a:solidFill>
                  <a:srgbClr val="3CA227"/>
                </a:solidFill>
                <a:latin typeface="Poppins"/>
                <a:ea typeface="Poppins"/>
                <a:cs typeface="Poppins"/>
                <a:sym typeface="Poppins"/>
              </a:rPr>
              <a:t>2W Segment - Boom Motors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05025" y="8014428"/>
            <a:ext cx="11074101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  <a:r>
              <a:rPr lang="en-US" sz="2500" spc="-37">
                <a:solidFill>
                  <a:srgbClr val="3CA227"/>
                </a:solidFill>
                <a:latin typeface="Poppins"/>
                <a:ea typeface="Poppins"/>
                <a:cs typeface="Poppins"/>
                <a:sym typeface="Poppins"/>
              </a:rPr>
              <a:t>4W Segment - Fisker Inc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B7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2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E6DDD1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800225" y="1562100"/>
            <a:ext cx="12944475" cy="3981450"/>
            <a:chOff x="0" y="0"/>
            <a:chExt cx="17259300" cy="530860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314325"/>
              <a:ext cx="17259300" cy="19314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400"/>
                </a:lnSpc>
              </a:pPr>
              <a:r>
                <a:rPr lang="en-US" sz="8000" spc="-240">
                  <a:solidFill>
                    <a:srgbClr val="137000"/>
                  </a:solidFill>
                  <a:latin typeface="Agrandir Narrow"/>
                  <a:ea typeface="Agrandir Narrow"/>
                  <a:cs typeface="Agrandir Narrow"/>
                  <a:sym typeface="Agrandir Narrow"/>
                </a:rPr>
                <a:t>Overview &amp; Objective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121012"/>
              <a:ext cx="17259300" cy="584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500" spc="-37">
                  <a:solidFill>
                    <a:srgbClr val="137000"/>
                  </a:solidFill>
                  <a:latin typeface="Agrandir Narrow Bold"/>
                  <a:ea typeface="Agrandir Narrow Bold"/>
                  <a:cs typeface="Agrandir Narrow Bold"/>
                  <a:sym typeface="Agrandir Narrow Bold"/>
                </a:rPr>
                <a:t>Insights into the EV Market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989791"/>
              <a:ext cx="13512134" cy="23188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</a:pPr>
              <a:r>
                <a:rPr lang="en-US" sz="2499" spc="-37">
                  <a:solidFill>
                    <a:srgbClr val="137000"/>
                  </a:solidFill>
                  <a:latin typeface="Poppins"/>
                  <a:ea typeface="Poppins"/>
                  <a:cs typeface="Poppins"/>
                  <a:sym typeface="Poppins"/>
                </a:rPr>
                <a:t>This presentation aims to analyze India's </a:t>
              </a:r>
              <a:r>
                <a:rPr lang="en-US" b="true" sz="2499" spc="-37">
                  <a:solidFill>
                    <a:srgbClr val="137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rapidly evolving EV market</a:t>
              </a:r>
              <a:r>
                <a:rPr lang="en-US" sz="2499" spc="-37">
                  <a:solidFill>
                    <a:srgbClr val="137000"/>
                  </a:solidFill>
                  <a:latin typeface="Poppins"/>
                  <a:ea typeface="Poppins"/>
                  <a:cs typeface="Poppins"/>
                  <a:sym typeface="Poppins"/>
                </a:rPr>
                <a:t>, highlighting consumer behavior, identifying growth opportunities, and providing strategic recommendations for successful market entry and expansion.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-3117037">
            <a:off x="16099474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91597" y="2908300"/>
            <a:ext cx="5448300" cy="6711950"/>
            <a:chOff x="0" y="0"/>
            <a:chExt cx="1434943" cy="1767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34943" cy="1767756"/>
            </a:xfrm>
            <a:custGeom>
              <a:avLst/>
              <a:gdLst/>
              <a:ahLst/>
              <a:cxnLst/>
              <a:rect r="r" b="b" t="t" l="l"/>
              <a:pathLst>
                <a:path h="1767756" w="1434943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137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110743" y="2908300"/>
            <a:ext cx="5448300" cy="6711950"/>
            <a:chOff x="0" y="0"/>
            <a:chExt cx="1434943" cy="17677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34943" cy="1767756"/>
            </a:xfrm>
            <a:custGeom>
              <a:avLst/>
              <a:gdLst/>
              <a:ahLst/>
              <a:cxnLst/>
              <a:rect r="r" b="b" t="t" l="l"/>
              <a:pathLst>
                <a:path h="1767756" w="1434943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137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440873" y="4248150"/>
            <a:ext cx="4649694" cy="3581400"/>
            <a:chOff x="0" y="0"/>
            <a:chExt cx="1259398" cy="9700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9398" cy="970044"/>
            </a:xfrm>
            <a:custGeom>
              <a:avLst/>
              <a:gdLst/>
              <a:ahLst/>
              <a:cxnLst/>
              <a:rect r="r" b="b" t="t" l="l"/>
              <a:pathLst>
                <a:path h="970044" w="1259398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2"/>
              <a:stretch>
                <a:fillRect l="-342" t="0" r="-342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510046" y="4248150"/>
            <a:ext cx="4649694" cy="3581400"/>
            <a:chOff x="0" y="0"/>
            <a:chExt cx="1259398" cy="97004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9398" cy="970044"/>
            </a:xfrm>
            <a:custGeom>
              <a:avLst/>
              <a:gdLst/>
              <a:ahLst/>
              <a:cxnLst/>
              <a:rect r="r" b="b" t="t" l="l"/>
              <a:pathLst>
                <a:path h="970044" w="1259398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3346630" y="8281844"/>
            <a:ext cx="4738234" cy="798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69"/>
              </a:lnSpc>
            </a:pPr>
            <a:r>
              <a:rPr lang="en-US" sz="1549" spc="-23">
                <a:solidFill>
                  <a:srgbClr val="E6DDD1"/>
                </a:solidFill>
                <a:latin typeface="Poppins"/>
                <a:ea typeface="Poppins"/>
                <a:cs typeface="Poppins"/>
                <a:sym typeface="Poppins"/>
              </a:rPr>
              <a:t>Ola, TVS, and Ather lead India’s two-wheeler EV segment with innovative offerings and technology.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415886" y="3286125"/>
            <a:ext cx="4699667" cy="638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  <a:spcBef>
                <a:spcPct val="0"/>
              </a:spcBef>
            </a:pPr>
            <a:r>
              <a:rPr lang="en-US" sz="3800" spc="-95" strike="noStrike" u="none">
                <a:solidFill>
                  <a:srgbClr val="E6DDD1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Two-Wheelers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56756" y="8281844"/>
            <a:ext cx="4691983" cy="798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69"/>
              </a:lnSpc>
            </a:pPr>
            <a:r>
              <a:rPr lang="en-US" sz="1549" spc="-23">
                <a:solidFill>
                  <a:srgbClr val="E6DDD1"/>
                </a:solidFill>
                <a:latin typeface="Poppins"/>
                <a:ea typeface="Poppins"/>
                <a:cs typeface="Poppins"/>
                <a:sym typeface="Poppins"/>
              </a:rPr>
              <a:t>Tata, MG, and Mahindra are key players in the four-wheeler market, showcasing robust growth and innovation.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656756" y="3286125"/>
            <a:ext cx="4691983" cy="638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</a:pPr>
            <a:r>
              <a:rPr lang="en-US" sz="3800" spc="-95">
                <a:solidFill>
                  <a:srgbClr val="E6DDD1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Four-Wheelers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6750" y="581025"/>
            <a:ext cx="16954500" cy="129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200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Key Players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510046" y="4248150"/>
            <a:ext cx="4649694" cy="3581400"/>
            <a:chOff x="0" y="0"/>
            <a:chExt cx="1647444" cy="126893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47444" cy="1268934"/>
            </a:xfrm>
            <a:custGeom>
              <a:avLst/>
              <a:gdLst/>
              <a:ahLst/>
              <a:cxnLst/>
              <a:rect r="r" b="b" t="t" l="l"/>
              <a:pathLst>
                <a:path h="1268934" w="1647444">
                  <a:moveTo>
                    <a:pt x="33301" y="0"/>
                  </a:moveTo>
                  <a:lnTo>
                    <a:pt x="1614143" y="0"/>
                  </a:lnTo>
                  <a:cubicBezTo>
                    <a:pt x="1632535" y="0"/>
                    <a:pt x="1647444" y="14909"/>
                    <a:pt x="1647444" y="33301"/>
                  </a:cubicBezTo>
                  <a:lnTo>
                    <a:pt x="1647444" y="1235633"/>
                  </a:lnTo>
                  <a:cubicBezTo>
                    <a:pt x="1647444" y="1244465"/>
                    <a:pt x="1643936" y="1252936"/>
                    <a:pt x="1637691" y="1259181"/>
                  </a:cubicBezTo>
                  <a:cubicBezTo>
                    <a:pt x="1631445" y="1265426"/>
                    <a:pt x="1622975" y="1268934"/>
                    <a:pt x="1614143" y="1268934"/>
                  </a:cubicBezTo>
                  <a:lnTo>
                    <a:pt x="33301" y="1268934"/>
                  </a:lnTo>
                  <a:cubicBezTo>
                    <a:pt x="24469" y="1268934"/>
                    <a:pt x="15999" y="1265426"/>
                    <a:pt x="9754" y="1259181"/>
                  </a:cubicBezTo>
                  <a:cubicBezTo>
                    <a:pt x="3508" y="1252936"/>
                    <a:pt x="0" y="1244465"/>
                    <a:pt x="0" y="123563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3778" r="0" b="-13778"/>
              </a:stretch>
            </a:blipFill>
          </p:spPr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172950" y="619125"/>
            <a:ext cx="5448300" cy="83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9"/>
              </a:lnSpc>
              <a:spcBef>
                <a:spcPct val="0"/>
              </a:spcBef>
            </a:pPr>
            <a:r>
              <a:rPr lang="en-US" sz="2499" spc="-37" strike="noStrike" u="none">
                <a:solidFill>
                  <a:srgbClr val="3CA227"/>
                </a:solidFill>
                <a:latin typeface="Poppins"/>
                <a:ea typeface="Poppins"/>
                <a:cs typeface="Poppins"/>
                <a:sym typeface="Poppins"/>
              </a:rPr>
              <a:t>A comparison of top-selling 4W brands in the Indian EV market.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66750" y="581025"/>
            <a:ext cx="9763125" cy="129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</a:pPr>
            <a:r>
              <a:rPr lang="en-US" sz="8000" spc="-120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Sales Figures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6500378">
            <a:off x="326738" y="370457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739947" y="1919983"/>
            <a:ext cx="6709791" cy="698716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59817" y="1743910"/>
            <a:ext cx="9100045" cy="757887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666750"/>
            <a:ext cx="4010025" cy="2340610"/>
            <a:chOff x="0" y="0"/>
            <a:chExt cx="1029283" cy="6007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29283" cy="600782"/>
            </a:xfrm>
            <a:custGeom>
              <a:avLst/>
              <a:gdLst/>
              <a:ahLst/>
              <a:cxnLst/>
              <a:rect r="r" b="b" t="t" l="l"/>
              <a:pathLst>
                <a:path h="600782" w="1029283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62169"/>
                  </a:lnTo>
                  <a:cubicBezTo>
                    <a:pt x="1029283" y="583494"/>
                    <a:pt x="1011996" y="600782"/>
                    <a:pt x="990671" y="600782"/>
                  </a:cubicBezTo>
                  <a:lnTo>
                    <a:pt x="38613" y="600782"/>
                  </a:lnTo>
                  <a:cubicBezTo>
                    <a:pt x="17288" y="600782"/>
                    <a:pt x="0" y="583494"/>
                    <a:pt x="0" y="562169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2"/>
              <a:stretch>
                <a:fillRect l="-102" t="0" r="-102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3611225" y="666750"/>
            <a:ext cx="4010025" cy="2340610"/>
            <a:chOff x="0" y="0"/>
            <a:chExt cx="1029283" cy="60078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29283" cy="600782"/>
            </a:xfrm>
            <a:custGeom>
              <a:avLst/>
              <a:gdLst/>
              <a:ahLst/>
              <a:cxnLst/>
              <a:rect r="r" b="b" t="t" l="l"/>
              <a:pathLst>
                <a:path h="600782" w="1029283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62169"/>
                  </a:lnTo>
                  <a:cubicBezTo>
                    <a:pt x="1029283" y="583494"/>
                    <a:pt x="1011996" y="600782"/>
                    <a:pt x="990671" y="600782"/>
                  </a:cubicBezTo>
                  <a:lnTo>
                    <a:pt x="38613" y="600782"/>
                  </a:lnTo>
                  <a:cubicBezTo>
                    <a:pt x="17288" y="600782"/>
                    <a:pt x="0" y="583494"/>
                    <a:pt x="0" y="562169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3"/>
              <a:stretch>
                <a:fillRect l="-102" t="0" r="-102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9296400" y="5143500"/>
            <a:ext cx="4010025" cy="2239371"/>
            <a:chOff x="0" y="0"/>
            <a:chExt cx="1029283" cy="5747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29283" cy="574796"/>
            </a:xfrm>
            <a:custGeom>
              <a:avLst/>
              <a:gdLst/>
              <a:ahLst/>
              <a:cxnLst/>
              <a:rect r="r" b="b" t="t" l="l"/>
              <a:pathLst>
                <a:path h="574796" w="1029283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36184"/>
                  </a:lnTo>
                  <a:cubicBezTo>
                    <a:pt x="1029283" y="557509"/>
                    <a:pt x="1011996" y="574796"/>
                    <a:pt x="990671" y="574796"/>
                  </a:cubicBezTo>
                  <a:lnTo>
                    <a:pt x="38613" y="574796"/>
                  </a:lnTo>
                  <a:cubicBezTo>
                    <a:pt x="17288" y="574796"/>
                    <a:pt x="0" y="557509"/>
                    <a:pt x="0" y="536184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4"/>
              <a:stretch>
                <a:fillRect l="-423" t="0" r="-423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7858125" cy="10287000"/>
            <a:chOff x="0" y="0"/>
            <a:chExt cx="2069630" cy="27093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69630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69630">
                  <a:moveTo>
                    <a:pt x="0" y="0"/>
                  </a:moveTo>
                  <a:lnTo>
                    <a:pt x="2069630" y="0"/>
                  </a:lnTo>
                  <a:lnTo>
                    <a:pt x="206963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CA227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06963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66750" y="504825"/>
            <a:ext cx="5753100" cy="4721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</a:pPr>
            <a:r>
              <a:rPr lang="en-US" sz="8000" spc="-240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Unique Selling Propositions of Top EV Models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296400" y="3344989"/>
            <a:ext cx="4010025" cy="1180338"/>
            <a:chOff x="0" y="0"/>
            <a:chExt cx="5346700" cy="157378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28575"/>
              <a:ext cx="5345796" cy="587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b="true" sz="2800" spc="-42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Tata Nexon EV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702564"/>
              <a:ext cx="5346700" cy="871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</a:pPr>
              <a:r>
                <a:rPr lang="en-US" sz="2000" spc="-30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Offers strong </a:t>
              </a:r>
              <a:r>
                <a:rPr lang="en-US" b="true" sz="2000" spc="-30">
                  <a:solidFill>
                    <a:srgbClr val="137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brand strength</a:t>
              </a:r>
              <a:r>
                <a:rPr lang="en-US" sz="2000" spc="-30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and extensive service network.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611225" y="3352800"/>
            <a:ext cx="4010025" cy="1180338"/>
            <a:chOff x="0" y="0"/>
            <a:chExt cx="5346700" cy="1573784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28575"/>
              <a:ext cx="5345796" cy="587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b="true" sz="2800" spc="-42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MG Comet EV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702564"/>
              <a:ext cx="5346700" cy="871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  <a:spcBef>
                  <a:spcPct val="0"/>
                </a:spcBef>
              </a:pPr>
              <a:r>
                <a:rPr lang="en-US" sz="2000" spc="-30" strike="noStrike" u="none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Known for its </a:t>
              </a:r>
              <a:r>
                <a:rPr lang="en-US" b="true" sz="2000" spc="-30" strike="noStrike" u="none">
                  <a:solidFill>
                    <a:srgbClr val="137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affordability</a:t>
              </a:r>
              <a:r>
                <a:rPr lang="en-US" sz="2000" spc="-30" strike="noStrike" u="none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and city-friendly design.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296400" y="7829550"/>
            <a:ext cx="4010025" cy="1180338"/>
            <a:chOff x="0" y="0"/>
            <a:chExt cx="5346700" cy="1573784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28575"/>
              <a:ext cx="5345796" cy="587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b="true" sz="2800" spc="-42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Mahindra KUV400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702564"/>
              <a:ext cx="5346700" cy="871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</a:pPr>
              <a:r>
                <a:rPr lang="en-US" sz="2000" spc="-30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Features a </a:t>
              </a:r>
              <a:r>
                <a:rPr lang="en-US" b="true" sz="2000" spc="-30">
                  <a:solidFill>
                    <a:srgbClr val="137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spacious design</a:t>
              </a:r>
              <a:r>
                <a:rPr lang="en-US" sz="2000" spc="-30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for comfort and functionality.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708153" y="7606302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2" id="22"/>
          <p:cNvGrpSpPr/>
          <p:nvPr/>
        </p:nvGrpSpPr>
        <p:grpSpPr>
          <a:xfrm rot="0">
            <a:off x="13611225" y="5143500"/>
            <a:ext cx="4010025" cy="2239371"/>
            <a:chOff x="0" y="0"/>
            <a:chExt cx="1029283" cy="57479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29283" cy="574796"/>
            </a:xfrm>
            <a:custGeom>
              <a:avLst/>
              <a:gdLst/>
              <a:ahLst/>
              <a:cxnLst/>
              <a:rect r="r" b="b" t="t" l="l"/>
              <a:pathLst>
                <a:path h="574796" w="1029283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36184"/>
                  </a:lnTo>
                  <a:cubicBezTo>
                    <a:pt x="1029283" y="557509"/>
                    <a:pt x="1011996" y="574796"/>
                    <a:pt x="990671" y="574796"/>
                  </a:cubicBezTo>
                  <a:lnTo>
                    <a:pt x="38613" y="574796"/>
                  </a:lnTo>
                  <a:cubicBezTo>
                    <a:pt x="17288" y="574796"/>
                    <a:pt x="0" y="557509"/>
                    <a:pt x="0" y="536184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17150" r="0" b="-1715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4" id="24"/>
          <p:cNvGrpSpPr/>
          <p:nvPr/>
        </p:nvGrpSpPr>
        <p:grpSpPr>
          <a:xfrm rot="0">
            <a:off x="13611225" y="7829550"/>
            <a:ext cx="4010025" cy="1180338"/>
            <a:chOff x="0" y="0"/>
            <a:chExt cx="5346700" cy="1573784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-28575"/>
              <a:ext cx="5345796" cy="587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b="true" sz="2800" spc="-42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BYD Atto 3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702564"/>
              <a:ext cx="5346700" cy="871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</a:pPr>
              <a:r>
                <a:rPr lang="en-US" sz="2000" spc="-30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Features an </a:t>
              </a:r>
              <a:r>
                <a:rPr lang="en-US" b="true" sz="2000" spc="-30">
                  <a:solidFill>
                    <a:srgbClr val="137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advanced battery tech</a:t>
              </a:r>
              <a:r>
                <a:rPr lang="en-US" sz="2000" spc="-30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and a premium feel.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52783"/>
            <a:ext cx="9763125" cy="249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</a:pPr>
            <a:r>
              <a:rPr lang="en-US" sz="8000" spc="-240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Brand Comparison Overview</a:t>
            </a:r>
          </a:p>
        </p:txBody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356813" y="3045159"/>
          <a:ext cx="15574375" cy="5598436"/>
        </p:xfrm>
        <a:graphic>
          <a:graphicData uri="http://schemas.openxmlformats.org/drawingml/2006/table">
            <a:tbl>
              <a:tblPr/>
              <a:tblGrid>
                <a:gridCol w="1576619"/>
                <a:gridCol w="2169993"/>
                <a:gridCol w="1353687"/>
                <a:gridCol w="3590201"/>
                <a:gridCol w="2339243"/>
                <a:gridCol w="2675775"/>
                <a:gridCol w="1868857"/>
              </a:tblGrid>
              <a:tr h="1328141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Brand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 EV Model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DD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NCAP Result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DD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Battery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DD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Displacement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DD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Price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DD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ARAI Range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DD1"/>
                    </a:solidFill>
                  </a:tcPr>
                </a:tc>
              </a:tr>
              <a:tr h="1025546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Tata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Nexon EV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 Star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30 kWh, 40.5 kWh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129-149 hp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Rs. 14.74 - Rs. 19.94 Lakhs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395 KM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9168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MG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ZS EV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 Star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50.3 kWh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174 hp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Rs. 23.08 - Rs. 28.00 Lakhs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461 KM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2790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Mahindra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KUV 400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---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34.5 kWh, 39.4 kWh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150 hp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Rs. 15.99 - Rs. 18.99 Lakhs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456 KM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2790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BYD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Atto 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 Star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60.48 kWh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201 hp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Rs. 33.94 - Rs. 34.99 Lakhs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521 KM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5910262" y="8924925"/>
            <a:ext cx="6690717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 spc="-30">
                <a:solidFill>
                  <a:srgbClr val="3CA227"/>
                </a:solidFill>
                <a:latin typeface="Poppins"/>
                <a:ea typeface="Poppins"/>
                <a:cs typeface="Poppins"/>
                <a:sym typeface="Poppins"/>
              </a:rPr>
              <a:t>ARAI Range - Claimed range under lab circumstances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B7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24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E6DDD1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800225" y="1562100"/>
            <a:ext cx="12944475" cy="3981450"/>
            <a:chOff x="0" y="0"/>
            <a:chExt cx="17259300" cy="530860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314325"/>
              <a:ext cx="17259300" cy="19314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400"/>
                </a:lnSpc>
              </a:pPr>
              <a:r>
                <a:rPr lang="en-US" sz="8000" spc="-240">
                  <a:solidFill>
                    <a:srgbClr val="137000"/>
                  </a:solidFill>
                  <a:latin typeface="Agrandir Narrow"/>
                  <a:ea typeface="Agrandir Narrow"/>
                  <a:cs typeface="Agrandir Narrow"/>
                  <a:sym typeface="Agrandir Narrow"/>
                </a:rPr>
                <a:t>Competitive Positioning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168637"/>
              <a:ext cx="17259300" cy="536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500" spc="-37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TATA's Market Dominance in EVs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989791"/>
              <a:ext cx="13512134" cy="23188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</a:pPr>
              <a:r>
                <a:rPr lang="en-US" sz="2499" spc="-37">
                  <a:solidFill>
                    <a:srgbClr val="137000"/>
                  </a:solidFill>
                  <a:latin typeface="Poppins"/>
                  <a:ea typeface="Poppins"/>
                  <a:cs typeface="Poppins"/>
                  <a:sym typeface="Poppins"/>
                </a:rPr>
                <a:t>TATA commands a significant share of the EV market, showcasing </a:t>
              </a:r>
              <a:r>
                <a:rPr lang="en-US" b="true" sz="2499" spc="-37">
                  <a:solidFill>
                    <a:srgbClr val="137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strong brand strength and extensive network</a:t>
              </a:r>
              <a:r>
                <a:rPr lang="en-US" sz="2499" spc="-37">
                  <a:solidFill>
                    <a:srgbClr val="137000"/>
                  </a:solidFill>
                  <a:latin typeface="Poppins"/>
                  <a:ea typeface="Poppins"/>
                  <a:cs typeface="Poppins"/>
                  <a:sym typeface="Poppins"/>
                </a:rPr>
                <a:t>, leading to substantial consumer trust and sales figures across various vehicle segments.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-3117037">
            <a:off x="16099474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B7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25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E6DDD1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800225" y="1562100"/>
            <a:ext cx="12944475" cy="2028909"/>
            <a:chOff x="0" y="0"/>
            <a:chExt cx="17259300" cy="270521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314325"/>
              <a:ext cx="17259300" cy="19314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400"/>
                </a:lnSpc>
              </a:pPr>
              <a:r>
                <a:rPr lang="en-US" sz="8000" spc="-240">
                  <a:solidFill>
                    <a:srgbClr val="137000"/>
                  </a:solidFill>
                  <a:latin typeface="Agrandir Narrow"/>
                  <a:ea typeface="Agrandir Narrow"/>
                  <a:cs typeface="Agrandir Narrow"/>
                  <a:sym typeface="Agrandir Narrow"/>
                </a:rPr>
                <a:t>Government Policies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168637"/>
              <a:ext cx="17259300" cy="536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500" spc="-37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Regulatory environment and incentives overview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3117037">
            <a:off x="16099474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666750"/>
            <a:ext cx="4010025" cy="2340610"/>
            <a:chOff x="0" y="0"/>
            <a:chExt cx="1029283" cy="6007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29283" cy="600782"/>
            </a:xfrm>
            <a:custGeom>
              <a:avLst/>
              <a:gdLst/>
              <a:ahLst/>
              <a:cxnLst/>
              <a:rect r="r" b="b" t="t" l="l"/>
              <a:pathLst>
                <a:path h="600782" w="1029283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62169"/>
                  </a:lnTo>
                  <a:cubicBezTo>
                    <a:pt x="1029283" y="583494"/>
                    <a:pt x="1011996" y="600782"/>
                    <a:pt x="990671" y="600782"/>
                  </a:cubicBezTo>
                  <a:lnTo>
                    <a:pt x="38613" y="600782"/>
                  </a:lnTo>
                  <a:cubicBezTo>
                    <a:pt x="17288" y="600782"/>
                    <a:pt x="0" y="583494"/>
                    <a:pt x="0" y="562169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2"/>
              <a:stretch>
                <a:fillRect l="-102" t="0" r="-102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3611225" y="5143500"/>
            <a:ext cx="4010025" cy="2238375"/>
            <a:chOff x="0" y="0"/>
            <a:chExt cx="1029283" cy="5745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29283" cy="574541"/>
            </a:xfrm>
            <a:custGeom>
              <a:avLst/>
              <a:gdLst/>
              <a:ahLst/>
              <a:cxnLst/>
              <a:rect r="r" b="b" t="t" l="l"/>
              <a:pathLst>
                <a:path h="574541" w="1029283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35928"/>
                  </a:lnTo>
                  <a:cubicBezTo>
                    <a:pt x="1029283" y="557253"/>
                    <a:pt x="1011996" y="574541"/>
                    <a:pt x="990671" y="574541"/>
                  </a:cubicBezTo>
                  <a:lnTo>
                    <a:pt x="38613" y="574541"/>
                  </a:lnTo>
                  <a:cubicBezTo>
                    <a:pt x="17288" y="574541"/>
                    <a:pt x="0" y="557253"/>
                    <a:pt x="0" y="535928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3"/>
              <a:stretch>
                <a:fillRect l="-401" t="0" r="-401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3611225" y="666750"/>
            <a:ext cx="4010025" cy="2340610"/>
            <a:chOff x="0" y="0"/>
            <a:chExt cx="1029283" cy="6007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29283" cy="600782"/>
            </a:xfrm>
            <a:custGeom>
              <a:avLst/>
              <a:gdLst/>
              <a:ahLst/>
              <a:cxnLst/>
              <a:rect r="r" b="b" t="t" l="l"/>
              <a:pathLst>
                <a:path h="600782" w="1029283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62169"/>
                  </a:lnTo>
                  <a:cubicBezTo>
                    <a:pt x="1029283" y="583494"/>
                    <a:pt x="1011996" y="600782"/>
                    <a:pt x="990671" y="600782"/>
                  </a:cubicBezTo>
                  <a:lnTo>
                    <a:pt x="38613" y="600782"/>
                  </a:lnTo>
                  <a:cubicBezTo>
                    <a:pt x="17288" y="600782"/>
                    <a:pt x="0" y="583494"/>
                    <a:pt x="0" y="562169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4"/>
              <a:stretch>
                <a:fillRect l="-102" t="0" r="-102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9296400" y="5143500"/>
            <a:ext cx="4010025" cy="2239371"/>
            <a:chOff x="0" y="0"/>
            <a:chExt cx="1029283" cy="5747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29283" cy="574796"/>
            </a:xfrm>
            <a:custGeom>
              <a:avLst/>
              <a:gdLst/>
              <a:ahLst/>
              <a:cxnLst/>
              <a:rect r="r" b="b" t="t" l="l"/>
              <a:pathLst>
                <a:path h="574796" w="1029283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36184"/>
                  </a:lnTo>
                  <a:cubicBezTo>
                    <a:pt x="1029283" y="557509"/>
                    <a:pt x="1011996" y="574796"/>
                    <a:pt x="990671" y="574796"/>
                  </a:cubicBezTo>
                  <a:lnTo>
                    <a:pt x="38613" y="574796"/>
                  </a:lnTo>
                  <a:cubicBezTo>
                    <a:pt x="17288" y="574796"/>
                    <a:pt x="0" y="557509"/>
                    <a:pt x="0" y="536184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5"/>
              <a:stretch>
                <a:fillRect l="-423" t="0" r="-423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0" y="0"/>
            <a:ext cx="7858125" cy="10287000"/>
            <a:chOff x="0" y="0"/>
            <a:chExt cx="2069630" cy="27093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69630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69630">
                  <a:moveTo>
                    <a:pt x="0" y="0"/>
                  </a:moveTo>
                  <a:lnTo>
                    <a:pt x="2069630" y="0"/>
                  </a:lnTo>
                  <a:lnTo>
                    <a:pt x="206963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CA227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06963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66750" y="504825"/>
            <a:ext cx="5753100" cy="4721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</a:pPr>
            <a:r>
              <a:rPr lang="en-US" sz="8000" spc="-240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Overview of Key Government Schemes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296400" y="3344989"/>
            <a:ext cx="4010025" cy="1180338"/>
            <a:chOff x="0" y="0"/>
            <a:chExt cx="5346700" cy="1573784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28575"/>
              <a:ext cx="5345796" cy="587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b="true" sz="2800" spc="-42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FAME II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702564"/>
              <a:ext cx="5346700" cy="871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</a:pPr>
              <a:r>
                <a:rPr lang="en-US" sz="2000" spc="-30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Focuses on incentives for electric vehicle adoption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611225" y="3352800"/>
            <a:ext cx="4010025" cy="1180338"/>
            <a:chOff x="0" y="0"/>
            <a:chExt cx="5346700" cy="1573784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28575"/>
              <a:ext cx="5345796" cy="587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b="true" sz="2800" spc="-42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PLI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702564"/>
              <a:ext cx="5346700" cy="871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</a:pPr>
              <a:r>
                <a:rPr lang="en-US" sz="2000" spc="-30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Aims to boost local manufacturing of EVs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296400" y="7829550"/>
            <a:ext cx="4010025" cy="1180338"/>
            <a:chOff x="0" y="0"/>
            <a:chExt cx="5346700" cy="1573784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28575"/>
              <a:ext cx="5345796" cy="587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b="true" sz="2800" spc="-42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BS Policy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702564"/>
              <a:ext cx="5346700" cy="871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</a:pPr>
              <a:r>
                <a:rPr lang="en-US" sz="2000" spc="-30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Stricter emissions norms to enhance environmental goals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611225" y="7829550"/>
            <a:ext cx="4010025" cy="1180338"/>
            <a:chOff x="0" y="0"/>
            <a:chExt cx="5346700" cy="1573784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28575"/>
              <a:ext cx="5345796" cy="587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b="true" sz="2800" spc="-42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E-Mobility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702564"/>
              <a:ext cx="5346700" cy="871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</a:pPr>
              <a:r>
                <a:rPr lang="en-US" sz="2000" spc="-30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Promotes electric vehicle use in urban areas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708153" y="7606302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2908300"/>
            <a:ext cx="5448300" cy="6711950"/>
            <a:chOff x="0" y="0"/>
            <a:chExt cx="1434943" cy="1767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34943" cy="1767756"/>
            </a:xfrm>
            <a:custGeom>
              <a:avLst/>
              <a:gdLst/>
              <a:ahLst/>
              <a:cxnLst/>
              <a:rect r="r" b="b" t="t" l="l"/>
              <a:pathLst>
                <a:path h="1767756" w="1434943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137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419850" y="2908300"/>
            <a:ext cx="5448300" cy="6711950"/>
            <a:chOff x="0" y="0"/>
            <a:chExt cx="1434943" cy="17677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34943" cy="1767756"/>
            </a:xfrm>
            <a:custGeom>
              <a:avLst/>
              <a:gdLst/>
              <a:ahLst/>
              <a:cxnLst/>
              <a:rect r="r" b="b" t="t" l="l"/>
              <a:pathLst>
                <a:path h="1767756" w="1434943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137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172950" y="2908300"/>
            <a:ext cx="5448300" cy="6711950"/>
            <a:chOff x="0" y="0"/>
            <a:chExt cx="1434943" cy="17677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34943" cy="1767756"/>
            </a:xfrm>
            <a:custGeom>
              <a:avLst/>
              <a:gdLst/>
              <a:ahLst/>
              <a:cxnLst/>
              <a:rect r="r" b="b" t="t" l="l"/>
              <a:pathLst>
                <a:path h="1767756" w="1434943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137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66053" y="4248150"/>
            <a:ext cx="4649694" cy="3581400"/>
            <a:chOff x="0" y="0"/>
            <a:chExt cx="1259398" cy="97004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59398" cy="970044"/>
            </a:xfrm>
            <a:custGeom>
              <a:avLst/>
              <a:gdLst/>
              <a:ahLst/>
              <a:cxnLst/>
              <a:rect r="r" b="b" t="t" l="l"/>
              <a:pathLst>
                <a:path h="970044" w="1259398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2"/>
              <a:stretch>
                <a:fillRect l="-342" t="0" r="-342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6819153" y="4248150"/>
            <a:ext cx="4649694" cy="3581400"/>
            <a:chOff x="0" y="0"/>
            <a:chExt cx="1259398" cy="97004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59398" cy="970044"/>
            </a:xfrm>
            <a:custGeom>
              <a:avLst/>
              <a:gdLst/>
              <a:ahLst/>
              <a:cxnLst/>
              <a:rect r="r" b="b" t="t" l="l"/>
              <a:pathLst>
                <a:path h="970044" w="1259398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3"/>
              <a:stretch>
                <a:fillRect l="-342" t="0" r="-342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2572253" y="4248150"/>
            <a:ext cx="4649694" cy="3581400"/>
            <a:chOff x="0" y="0"/>
            <a:chExt cx="1259398" cy="97004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59398" cy="970044"/>
            </a:xfrm>
            <a:custGeom>
              <a:avLst/>
              <a:gdLst/>
              <a:ahLst/>
              <a:cxnLst/>
              <a:rect r="r" b="b" t="t" l="l"/>
              <a:pathLst>
                <a:path h="970044" w="1259398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4"/>
              <a:stretch>
                <a:fillRect l="-342" t="0" r="-342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21783" y="8263946"/>
            <a:ext cx="4738234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25"/>
              </a:lnSpc>
            </a:pPr>
            <a:r>
              <a:rPr lang="en-US" sz="1875" spc="-28">
                <a:solidFill>
                  <a:srgbClr val="E6DDD1"/>
                </a:solidFill>
                <a:latin typeface="Poppins"/>
                <a:ea typeface="Poppins"/>
                <a:cs typeface="Poppins"/>
                <a:sym typeface="Poppins"/>
              </a:rPr>
              <a:t>The PLI scheme supports local manufacturing of EV components to boost economic growth.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41066" y="3352800"/>
            <a:ext cx="4699667" cy="572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  <a:spcBef>
                <a:spcPct val="0"/>
              </a:spcBef>
            </a:pPr>
            <a:r>
              <a:rPr lang="en-US" sz="3800" spc="-95" strike="noStrike" u="none">
                <a:solidFill>
                  <a:srgbClr val="E6DDD1"/>
                </a:solidFill>
                <a:latin typeface="Poppins"/>
                <a:ea typeface="Poppins"/>
                <a:cs typeface="Poppins"/>
                <a:sym typeface="Poppins"/>
              </a:rPr>
              <a:t>PLI Scheme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73192" y="8263946"/>
            <a:ext cx="4741615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25"/>
              </a:lnSpc>
            </a:pPr>
            <a:r>
              <a:rPr lang="en-US" sz="1875" spc="-28">
                <a:solidFill>
                  <a:srgbClr val="E6DDD1"/>
                </a:solidFill>
                <a:latin typeface="Poppins"/>
                <a:ea typeface="Poppins"/>
                <a:cs typeface="Poppins"/>
                <a:sym typeface="Poppins"/>
              </a:rPr>
              <a:t>Duty reductions on crucial materials encourage cost-effective production of electric vehicles.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773192" y="3352800"/>
            <a:ext cx="4741615" cy="572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  <a:spcBef>
                <a:spcPct val="0"/>
              </a:spcBef>
            </a:pPr>
            <a:r>
              <a:rPr lang="en-US" sz="3800" spc="-95" strike="noStrike" u="none">
                <a:solidFill>
                  <a:srgbClr val="E6DDD1"/>
                </a:solidFill>
                <a:latin typeface="Poppins"/>
                <a:ea typeface="Poppins"/>
                <a:cs typeface="Poppins"/>
                <a:sym typeface="Poppins"/>
              </a:rPr>
              <a:t>Duty Reduction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551109" y="8262794"/>
            <a:ext cx="4691983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25"/>
              </a:lnSpc>
            </a:pPr>
            <a:r>
              <a:rPr lang="en-US" sz="1875" spc="-28">
                <a:solidFill>
                  <a:srgbClr val="E6DDD1"/>
                </a:solidFill>
                <a:latin typeface="Poppins"/>
                <a:ea typeface="Poppins"/>
                <a:cs typeface="Poppins"/>
                <a:sym typeface="Poppins"/>
              </a:rPr>
              <a:t>The NEMMP aims for 6-7 million EVs by 2030 to enhance eco-friendly transportation.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551109" y="3352800"/>
            <a:ext cx="4691983" cy="572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</a:pPr>
            <a:r>
              <a:rPr lang="en-US" sz="3800" spc="-95">
                <a:solidFill>
                  <a:srgbClr val="E6DDD1"/>
                </a:solidFill>
                <a:latin typeface="Poppins"/>
                <a:ea typeface="Poppins"/>
                <a:cs typeface="Poppins"/>
                <a:sym typeface="Poppins"/>
              </a:rPr>
              <a:t>NEMMP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66750" y="581025"/>
            <a:ext cx="16954500" cy="129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200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Key Beneficiary Schemes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858125" cy="10287000"/>
            <a:chOff x="0" y="0"/>
            <a:chExt cx="1031988" cy="13509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31988" cy="1350966"/>
            </a:xfrm>
            <a:custGeom>
              <a:avLst/>
              <a:gdLst/>
              <a:ahLst/>
              <a:cxnLst/>
              <a:rect r="r" b="b" t="t" l="l"/>
              <a:pathLst>
                <a:path h="1350966" w="1031988">
                  <a:moveTo>
                    <a:pt x="0" y="0"/>
                  </a:moveTo>
                  <a:lnTo>
                    <a:pt x="1031988" y="0"/>
                  </a:lnTo>
                  <a:lnTo>
                    <a:pt x="1031988" y="1350966"/>
                  </a:lnTo>
                  <a:lnTo>
                    <a:pt x="0" y="1350966"/>
                  </a:lnTo>
                  <a:close/>
                </a:path>
              </a:pathLst>
            </a:custGeom>
            <a:solidFill>
              <a:srgbClr val="137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6545058" cy="8953500"/>
            <a:chOff x="0" y="0"/>
            <a:chExt cx="768828" cy="10517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68828" cy="1051741"/>
            </a:xfrm>
            <a:custGeom>
              <a:avLst/>
              <a:gdLst/>
              <a:ahLst/>
              <a:cxnLst/>
              <a:rect r="r" b="b" t="t" l="l"/>
              <a:pathLst>
                <a:path h="1051741" w="768828">
                  <a:moveTo>
                    <a:pt x="53229" y="0"/>
                  </a:moveTo>
                  <a:lnTo>
                    <a:pt x="715599" y="0"/>
                  </a:lnTo>
                  <a:cubicBezTo>
                    <a:pt x="729717" y="0"/>
                    <a:pt x="743256" y="5608"/>
                    <a:pt x="753238" y="15590"/>
                  </a:cubicBezTo>
                  <a:cubicBezTo>
                    <a:pt x="763220" y="25573"/>
                    <a:pt x="768828" y="39112"/>
                    <a:pt x="768828" y="53229"/>
                  </a:cubicBezTo>
                  <a:lnTo>
                    <a:pt x="768828" y="998512"/>
                  </a:lnTo>
                  <a:cubicBezTo>
                    <a:pt x="768828" y="1027909"/>
                    <a:pt x="744997" y="1051741"/>
                    <a:pt x="715599" y="1051741"/>
                  </a:cubicBezTo>
                  <a:lnTo>
                    <a:pt x="53229" y="1051741"/>
                  </a:lnTo>
                  <a:cubicBezTo>
                    <a:pt x="39112" y="1051741"/>
                    <a:pt x="25573" y="1046133"/>
                    <a:pt x="15590" y="1036150"/>
                  </a:cubicBezTo>
                  <a:cubicBezTo>
                    <a:pt x="5608" y="1026168"/>
                    <a:pt x="0" y="1012629"/>
                    <a:pt x="0" y="998512"/>
                  </a:cubicBezTo>
                  <a:lnTo>
                    <a:pt x="0" y="53229"/>
                  </a:lnTo>
                  <a:cubicBezTo>
                    <a:pt x="0" y="23831"/>
                    <a:pt x="23831" y="0"/>
                    <a:pt x="53229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414" r="0" b="-414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9296400" y="504825"/>
            <a:ext cx="8324850" cy="137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</a:pPr>
            <a:r>
              <a:rPr lang="en-US" sz="8000" spc="-240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Regulatory Insights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96400" y="7426325"/>
            <a:ext cx="8324850" cy="219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pc="-37" strike="noStrike" u="none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Recent </a:t>
            </a:r>
            <a:r>
              <a:rPr lang="en-US" b="true" sz="2499" spc="-37" strike="noStrike" u="none">
                <a:solidFill>
                  <a:srgbClr val="137000"/>
                </a:solidFill>
                <a:latin typeface="Poppins Bold"/>
                <a:ea typeface="Poppins Bold"/>
                <a:cs typeface="Poppins Bold"/>
                <a:sym typeface="Poppins Bold"/>
              </a:rPr>
              <a:t>policy changes</a:t>
            </a:r>
            <a:r>
              <a:rPr lang="en-US" sz="2499" spc="-37" strike="noStrike" u="none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 have significantly impacted the EV landscape in India, including a </a:t>
            </a:r>
            <a:r>
              <a:rPr lang="en-US" b="true" sz="2499" spc="-37" strike="noStrike" u="none">
                <a:solidFill>
                  <a:srgbClr val="137000"/>
                </a:solidFill>
                <a:latin typeface="Poppins Bold"/>
                <a:ea typeface="Poppins Bold"/>
                <a:cs typeface="Poppins Bold"/>
                <a:sym typeface="Poppins Bold"/>
              </a:rPr>
              <a:t>reduction of GST</a:t>
            </a:r>
            <a:r>
              <a:rPr lang="en-US" sz="2499" spc="-37" strike="noStrike" u="none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 to 5%, implementation of stricter emission norms, and a commitment to expanding charging infrastructure nationwide.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B7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29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E6DDD1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800225" y="1562100"/>
            <a:ext cx="12944475" cy="2028909"/>
            <a:chOff x="0" y="0"/>
            <a:chExt cx="17259300" cy="270521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314325"/>
              <a:ext cx="17259300" cy="19314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400"/>
                </a:lnSpc>
              </a:pPr>
              <a:r>
                <a:rPr lang="en-US" sz="8000" spc="-240">
                  <a:solidFill>
                    <a:srgbClr val="137000"/>
                  </a:solidFill>
                  <a:latin typeface="Agrandir Narrow"/>
                  <a:ea typeface="Agrandir Narrow"/>
                  <a:cs typeface="Agrandir Narrow"/>
                  <a:sym typeface="Agrandir Narrow"/>
                </a:rPr>
                <a:t>SWOT Analysis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168637"/>
              <a:ext cx="17259300" cy="536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500" spc="-37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Internal and external market factors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3117037">
            <a:off x="16099474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B7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3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137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3117037">
            <a:off x="16099474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00225" y="1247775"/>
            <a:ext cx="12944475" cy="152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00"/>
              </a:lnSpc>
            </a:pPr>
            <a:r>
              <a:rPr lang="en-US" sz="8000" spc="-240">
                <a:solidFill>
                  <a:srgbClr val="FFFCF3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Agenda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03085" y="4490721"/>
            <a:ext cx="4741615" cy="572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  <a:spcBef>
                <a:spcPct val="0"/>
              </a:spcBef>
            </a:pPr>
            <a:r>
              <a:rPr lang="en-US" sz="3800" spc="-95">
                <a:solidFill>
                  <a:srgbClr val="E6DDD1"/>
                </a:solidFill>
                <a:latin typeface="Poppins"/>
                <a:ea typeface="Poppins"/>
                <a:cs typeface="Poppins"/>
                <a:sym typeface="Poppins"/>
              </a:rPr>
              <a:t>Govt. Schemes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03085" y="5634356"/>
            <a:ext cx="4741615" cy="572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  <a:spcBef>
                <a:spcPct val="0"/>
              </a:spcBef>
            </a:pPr>
            <a:r>
              <a:rPr lang="en-US" sz="3800" spc="-95">
                <a:solidFill>
                  <a:srgbClr val="E6DDD1"/>
                </a:solidFill>
                <a:latin typeface="Poppins"/>
                <a:ea typeface="Poppins"/>
                <a:cs typeface="Poppins"/>
                <a:sym typeface="Poppins"/>
              </a:rPr>
              <a:t>SWOT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6777992"/>
            <a:ext cx="6628736" cy="1096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  <a:spcBef>
                <a:spcPct val="0"/>
              </a:spcBef>
            </a:pPr>
            <a:r>
              <a:rPr lang="en-US" sz="3800" spc="-95">
                <a:solidFill>
                  <a:srgbClr val="E6DDD1"/>
                </a:solidFill>
                <a:latin typeface="Poppins"/>
                <a:ea typeface="Poppins"/>
                <a:cs typeface="Poppins"/>
                <a:sym typeface="Poppins"/>
              </a:rPr>
              <a:t>Primary &amp; Secondary Question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222443" y="5634356"/>
            <a:ext cx="4741615" cy="572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  <a:spcBef>
                <a:spcPct val="0"/>
              </a:spcBef>
            </a:pPr>
            <a:r>
              <a:rPr lang="en-US" sz="3800" spc="-95">
                <a:solidFill>
                  <a:srgbClr val="E6DDD1"/>
                </a:solidFill>
                <a:latin typeface="Poppins"/>
                <a:ea typeface="Poppins"/>
                <a:cs typeface="Poppins"/>
                <a:sym typeface="Poppins"/>
              </a:rPr>
              <a:t>Consumer Insights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222443" y="3347085"/>
            <a:ext cx="4741615" cy="572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  <a:spcBef>
                <a:spcPct val="0"/>
              </a:spcBef>
            </a:pPr>
            <a:r>
              <a:rPr lang="en-US" sz="3800" spc="-95" strike="noStrike" u="none">
                <a:solidFill>
                  <a:srgbClr val="E6DDD1"/>
                </a:solidFill>
                <a:latin typeface="Poppins"/>
                <a:ea typeface="Poppins"/>
                <a:cs typeface="Poppins"/>
                <a:sym typeface="Poppins"/>
              </a:rPr>
              <a:t>About Company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222443" y="4490721"/>
            <a:ext cx="4741615" cy="572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  <a:spcBef>
                <a:spcPct val="0"/>
              </a:spcBef>
            </a:pPr>
            <a:r>
              <a:rPr lang="en-US" sz="3800" spc="-95">
                <a:solidFill>
                  <a:srgbClr val="E6DDD1"/>
                </a:solidFill>
                <a:latin typeface="Poppins"/>
                <a:ea typeface="Poppins"/>
                <a:cs typeface="Poppins"/>
                <a:sym typeface="Poppins"/>
              </a:rPr>
              <a:t>Market Overview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222443" y="6777992"/>
            <a:ext cx="4741615" cy="1096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  <a:spcBef>
                <a:spcPct val="0"/>
              </a:spcBef>
            </a:pPr>
            <a:r>
              <a:rPr lang="en-US" sz="3800" spc="-95">
                <a:solidFill>
                  <a:srgbClr val="E6DDD1"/>
                </a:solidFill>
                <a:latin typeface="Poppins"/>
                <a:ea typeface="Poppins"/>
                <a:cs typeface="Poppins"/>
                <a:sym typeface="Poppins"/>
              </a:rPr>
              <a:t>Purchase Decision Factors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83450" y="3346767"/>
            <a:ext cx="5580885" cy="572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  <a:spcBef>
                <a:spcPct val="0"/>
              </a:spcBef>
            </a:pPr>
            <a:r>
              <a:rPr lang="en-US" sz="3800" spc="-95">
                <a:solidFill>
                  <a:srgbClr val="E6DDD1"/>
                </a:solidFill>
                <a:latin typeface="Poppins"/>
                <a:ea typeface="Poppins"/>
                <a:cs typeface="Poppins"/>
                <a:sym typeface="Poppins"/>
              </a:rPr>
              <a:t>Competitive Landscape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666750"/>
            <a:ext cx="4010025" cy="2340610"/>
            <a:chOff x="0" y="0"/>
            <a:chExt cx="1029283" cy="6007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29283" cy="600782"/>
            </a:xfrm>
            <a:custGeom>
              <a:avLst/>
              <a:gdLst/>
              <a:ahLst/>
              <a:cxnLst/>
              <a:rect r="r" b="b" t="t" l="l"/>
              <a:pathLst>
                <a:path h="600782" w="1029283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62169"/>
                  </a:lnTo>
                  <a:cubicBezTo>
                    <a:pt x="1029283" y="583494"/>
                    <a:pt x="1011996" y="600782"/>
                    <a:pt x="990671" y="600782"/>
                  </a:cubicBezTo>
                  <a:lnTo>
                    <a:pt x="38613" y="600782"/>
                  </a:lnTo>
                  <a:cubicBezTo>
                    <a:pt x="17288" y="600782"/>
                    <a:pt x="0" y="583494"/>
                    <a:pt x="0" y="562169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2"/>
              <a:stretch>
                <a:fillRect l="-102" t="0" r="-102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3611225" y="5143500"/>
            <a:ext cx="4010025" cy="2238375"/>
            <a:chOff x="0" y="0"/>
            <a:chExt cx="1029283" cy="5745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29283" cy="574541"/>
            </a:xfrm>
            <a:custGeom>
              <a:avLst/>
              <a:gdLst/>
              <a:ahLst/>
              <a:cxnLst/>
              <a:rect r="r" b="b" t="t" l="l"/>
              <a:pathLst>
                <a:path h="574541" w="1029283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35928"/>
                  </a:lnTo>
                  <a:cubicBezTo>
                    <a:pt x="1029283" y="557253"/>
                    <a:pt x="1011996" y="574541"/>
                    <a:pt x="990671" y="574541"/>
                  </a:cubicBezTo>
                  <a:lnTo>
                    <a:pt x="38613" y="574541"/>
                  </a:lnTo>
                  <a:cubicBezTo>
                    <a:pt x="17288" y="574541"/>
                    <a:pt x="0" y="557253"/>
                    <a:pt x="0" y="535928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3"/>
              <a:stretch>
                <a:fillRect l="-401" t="0" r="-401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3611225" y="666750"/>
            <a:ext cx="4010025" cy="2340610"/>
            <a:chOff x="0" y="0"/>
            <a:chExt cx="1029283" cy="6007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29283" cy="600782"/>
            </a:xfrm>
            <a:custGeom>
              <a:avLst/>
              <a:gdLst/>
              <a:ahLst/>
              <a:cxnLst/>
              <a:rect r="r" b="b" t="t" l="l"/>
              <a:pathLst>
                <a:path h="600782" w="1029283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62169"/>
                  </a:lnTo>
                  <a:cubicBezTo>
                    <a:pt x="1029283" y="583494"/>
                    <a:pt x="1011996" y="600782"/>
                    <a:pt x="990671" y="600782"/>
                  </a:cubicBezTo>
                  <a:lnTo>
                    <a:pt x="38613" y="600782"/>
                  </a:lnTo>
                  <a:cubicBezTo>
                    <a:pt x="17288" y="600782"/>
                    <a:pt x="0" y="583494"/>
                    <a:pt x="0" y="562169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4"/>
              <a:stretch>
                <a:fillRect l="-102" t="0" r="-102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9296400" y="5143500"/>
            <a:ext cx="4010025" cy="2239371"/>
            <a:chOff x="0" y="0"/>
            <a:chExt cx="1029283" cy="5747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29283" cy="574796"/>
            </a:xfrm>
            <a:custGeom>
              <a:avLst/>
              <a:gdLst/>
              <a:ahLst/>
              <a:cxnLst/>
              <a:rect r="r" b="b" t="t" l="l"/>
              <a:pathLst>
                <a:path h="574796" w="1029283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36184"/>
                  </a:lnTo>
                  <a:cubicBezTo>
                    <a:pt x="1029283" y="557509"/>
                    <a:pt x="1011996" y="574796"/>
                    <a:pt x="990671" y="574796"/>
                  </a:cubicBezTo>
                  <a:lnTo>
                    <a:pt x="38613" y="574796"/>
                  </a:lnTo>
                  <a:cubicBezTo>
                    <a:pt x="17288" y="574796"/>
                    <a:pt x="0" y="557509"/>
                    <a:pt x="0" y="536184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5"/>
              <a:stretch>
                <a:fillRect l="-423" t="0" r="-423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0" y="0"/>
            <a:ext cx="7858125" cy="10287000"/>
            <a:chOff x="0" y="0"/>
            <a:chExt cx="2069630" cy="27093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69630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69630">
                  <a:moveTo>
                    <a:pt x="0" y="0"/>
                  </a:moveTo>
                  <a:lnTo>
                    <a:pt x="2069630" y="0"/>
                  </a:lnTo>
                  <a:lnTo>
                    <a:pt x="206963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CA227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06963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66750" y="504825"/>
            <a:ext cx="5753100" cy="3606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</a:pPr>
            <a:r>
              <a:rPr lang="en-US" sz="8000" spc="-240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Strengths of the Indian EV Market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296400" y="3344989"/>
            <a:ext cx="4010025" cy="1104138"/>
            <a:chOff x="0" y="0"/>
            <a:chExt cx="5346700" cy="1472184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9525"/>
              <a:ext cx="5345796" cy="466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67"/>
                </a:lnSpc>
                <a:spcBef>
                  <a:spcPct val="0"/>
                </a:spcBef>
              </a:pPr>
              <a:r>
                <a:rPr lang="en-US" b="true" sz="2305" spc="-34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Government Support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600964"/>
              <a:ext cx="5346700" cy="871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</a:pPr>
              <a:r>
                <a:rPr lang="en-US" sz="2000" spc="-30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Strong policies promote EV adoption and growth.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611225" y="3352800"/>
            <a:ext cx="4010025" cy="1427988"/>
            <a:chOff x="0" y="0"/>
            <a:chExt cx="5346700" cy="1903984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9525"/>
              <a:ext cx="5345796" cy="466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67"/>
                </a:lnSpc>
                <a:spcBef>
                  <a:spcPct val="0"/>
                </a:spcBef>
              </a:pPr>
              <a:r>
                <a:rPr lang="en-US" b="true" sz="2305" spc="-34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Growing Demand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600964"/>
              <a:ext cx="5346700" cy="13030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</a:pPr>
              <a:r>
                <a:rPr lang="en-US" sz="2000" spc="-30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Increasing interest from consumers drives market expansion.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296400" y="7829550"/>
            <a:ext cx="4010025" cy="1447038"/>
            <a:chOff x="0" y="0"/>
            <a:chExt cx="5346700" cy="1929384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9525"/>
              <a:ext cx="5345796" cy="923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67"/>
                </a:lnSpc>
                <a:spcBef>
                  <a:spcPct val="0"/>
                </a:spcBef>
              </a:pPr>
              <a:r>
                <a:rPr lang="en-US" b="true" sz="2305" spc="-34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Technological Advancements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1058164"/>
              <a:ext cx="5346700" cy="871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</a:pPr>
              <a:r>
                <a:rPr lang="en-US" sz="2000" spc="-30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Innovations enhance the efficiency of electric vehicles.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611225" y="7829550"/>
            <a:ext cx="4010025" cy="1447038"/>
            <a:chOff x="0" y="0"/>
            <a:chExt cx="5346700" cy="1929384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9525"/>
              <a:ext cx="5345796" cy="923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67"/>
                </a:lnSpc>
                <a:spcBef>
                  <a:spcPct val="0"/>
                </a:spcBef>
              </a:pPr>
              <a:r>
                <a:rPr lang="en-US" b="true" sz="2305" spc="-34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Infrastructure Development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1058164"/>
              <a:ext cx="5346700" cy="871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</a:pPr>
              <a:r>
                <a:rPr lang="en-US" sz="2000" spc="-30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Expanding networks facilitate EV accessibility.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708153" y="7606302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666750"/>
            <a:ext cx="4010025" cy="2340610"/>
            <a:chOff x="0" y="0"/>
            <a:chExt cx="1029283" cy="6007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29283" cy="600782"/>
            </a:xfrm>
            <a:custGeom>
              <a:avLst/>
              <a:gdLst/>
              <a:ahLst/>
              <a:cxnLst/>
              <a:rect r="r" b="b" t="t" l="l"/>
              <a:pathLst>
                <a:path h="600782" w="1029283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62169"/>
                  </a:lnTo>
                  <a:cubicBezTo>
                    <a:pt x="1029283" y="583494"/>
                    <a:pt x="1011996" y="600782"/>
                    <a:pt x="990671" y="600782"/>
                  </a:cubicBezTo>
                  <a:lnTo>
                    <a:pt x="38613" y="600782"/>
                  </a:lnTo>
                  <a:cubicBezTo>
                    <a:pt x="17288" y="600782"/>
                    <a:pt x="0" y="583494"/>
                    <a:pt x="0" y="562169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2"/>
              <a:stretch>
                <a:fillRect l="-102" t="0" r="-102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3611225" y="5143500"/>
            <a:ext cx="4010025" cy="2238375"/>
            <a:chOff x="0" y="0"/>
            <a:chExt cx="1029283" cy="5745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29283" cy="574541"/>
            </a:xfrm>
            <a:custGeom>
              <a:avLst/>
              <a:gdLst/>
              <a:ahLst/>
              <a:cxnLst/>
              <a:rect r="r" b="b" t="t" l="l"/>
              <a:pathLst>
                <a:path h="574541" w="1029283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35928"/>
                  </a:lnTo>
                  <a:cubicBezTo>
                    <a:pt x="1029283" y="557253"/>
                    <a:pt x="1011996" y="574541"/>
                    <a:pt x="990671" y="574541"/>
                  </a:cubicBezTo>
                  <a:lnTo>
                    <a:pt x="38613" y="574541"/>
                  </a:lnTo>
                  <a:cubicBezTo>
                    <a:pt x="17288" y="574541"/>
                    <a:pt x="0" y="557253"/>
                    <a:pt x="0" y="535928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3"/>
              <a:stretch>
                <a:fillRect l="-401" t="0" r="-401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3611225" y="666750"/>
            <a:ext cx="4010025" cy="2340610"/>
            <a:chOff x="0" y="0"/>
            <a:chExt cx="1029283" cy="6007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29283" cy="600782"/>
            </a:xfrm>
            <a:custGeom>
              <a:avLst/>
              <a:gdLst/>
              <a:ahLst/>
              <a:cxnLst/>
              <a:rect r="r" b="b" t="t" l="l"/>
              <a:pathLst>
                <a:path h="600782" w="1029283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62169"/>
                  </a:lnTo>
                  <a:cubicBezTo>
                    <a:pt x="1029283" y="583494"/>
                    <a:pt x="1011996" y="600782"/>
                    <a:pt x="990671" y="600782"/>
                  </a:cubicBezTo>
                  <a:lnTo>
                    <a:pt x="38613" y="600782"/>
                  </a:lnTo>
                  <a:cubicBezTo>
                    <a:pt x="17288" y="600782"/>
                    <a:pt x="0" y="583494"/>
                    <a:pt x="0" y="562169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4"/>
              <a:stretch>
                <a:fillRect l="-102" t="0" r="-102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9296400" y="5143500"/>
            <a:ext cx="4010025" cy="2239371"/>
            <a:chOff x="0" y="0"/>
            <a:chExt cx="1029283" cy="5747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29283" cy="574796"/>
            </a:xfrm>
            <a:custGeom>
              <a:avLst/>
              <a:gdLst/>
              <a:ahLst/>
              <a:cxnLst/>
              <a:rect r="r" b="b" t="t" l="l"/>
              <a:pathLst>
                <a:path h="574796" w="1029283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36184"/>
                  </a:lnTo>
                  <a:cubicBezTo>
                    <a:pt x="1029283" y="557509"/>
                    <a:pt x="1011996" y="574796"/>
                    <a:pt x="990671" y="574796"/>
                  </a:cubicBezTo>
                  <a:lnTo>
                    <a:pt x="38613" y="574796"/>
                  </a:lnTo>
                  <a:cubicBezTo>
                    <a:pt x="17288" y="574796"/>
                    <a:pt x="0" y="557509"/>
                    <a:pt x="0" y="536184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5"/>
              <a:stretch>
                <a:fillRect l="-423" t="0" r="-423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0" y="0"/>
            <a:ext cx="7858125" cy="10287000"/>
            <a:chOff x="0" y="0"/>
            <a:chExt cx="2069630" cy="27093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69630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69630">
                  <a:moveTo>
                    <a:pt x="0" y="0"/>
                  </a:moveTo>
                  <a:lnTo>
                    <a:pt x="2069630" y="0"/>
                  </a:lnTo>
                  <a:lnTo>
                    <a:pt x="206963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CA227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06963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66750" y="504825"/>
            <a:ext cx="5753100" cy="3606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</a:pPr>
            <a:r>
              <a:rPr lang="en-US" sz="8000" spc="-240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Weaknesses in the Indian EV Market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296400" y="3344989"/>
            <a:ext cx="4010025" cy="1180338"/>
            <a:chOff x="0" y="0"/>
            <a:chExt cx="5346700" cy="1573784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28575"/>
              <a:ext cx="5345796" cy="587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b="true" sz="2800" spc="-42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High Cost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702564"/>
              <a:ext cx="5346700" cy="871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</a:pPr>
              <a:r>
                <a:rPr lang="en-US" sz="2000" spc="-30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The initial investment for EVs remains </a:t>
              </a:r>
              <a:r>
                <a:rPr lang="en-US" b="true" sz="2000" spc="-30">
                  <a:solidFill>
                    <a:srgbClr val="137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significant</a:t>
              </a:r>
              <a:r>
                <a:rPr lang="en-US" sz="2000" spc="-30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611225" y="3352800"/>
            <a:ext cx="4010025" cy="1180338"/>
            <a:chOff x="0" y="0"/>
            <a:chExt cx="5346700" cy="1573784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28575"/>
              <a:ext cx="5345796" cy="587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b="true" sz="2800" spc="-42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Limited Range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702564"/>
              <a:ext cx="5346700" cy="871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</a:pPr>
              <a:r>
                <a:rPr lang="en-US" sz="2000" spc="-30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Many consumers fear the </a:t>
              </a:r>
              <a:r>
                <a:rPr lang="en-US" b="true" sz="2000" spc="-30">
                  <a:solidFill>
                    <a:srgbClr val="137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inconvenience of charging</a:t>
              </a:r>
              <a:r>
                <a:rPr lang="en-US" sz="2000" spc="-30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296400" y="7829550"/>
            <a:ext cx="4010025" cy="1180338"/>
            <a:chOff x="0" y="0"/>
            <a:chExt cx="5346700" cy="1573784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28575"/>
              <a:ext cx="5345796" cy="587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b="true" sz="2800" spc="-42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Low Rural Penetration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702564"/>
              <a:ext cx="5346700" cy="871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</a:pPr>
              <a:r>
                <a:rPr lang="en-US" sz="2000" spc="-30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EV adoption in rural areas is </a:t>
              </a:r>
              <a:r>
                <a:rPr lang="en-US" b="true" sz="2000" spc="-30">
                  <a:solidFill>
                    <a:srgbClr val="137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extremely limited</a:t>
              </a:r>
              <a:r>
                <a:rPr lang="en-US" sz="2000" spc="-30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611225" y="7829550"/>
            <a:ext cx="4010025" cy="1180338"/>
            <a:chOff x="0" y="0"/>
            <a:chExt cx="5346700" cy="1573784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28575"/>
              <a:ext cx="5345796" cy="587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b="true" sz="2800" spc="-42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Infrastructure Gaps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702564"/>
              <a:ext cx="5346700" cy="871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</a:pPr>
              <a:r>
                <a:rPr lang="en-US" sz="2000" spc="-30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Insufficient charging stations in </a:t>
              </a:r>
              <a:r>
                <a:rPr lang="en-US" b="true" sz="2000" spc="-30">
                  <a:solidFill>
                    <a:srgbClr val="137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non-urban regions</a:t>
              </a:r>
              <a:r>
                <a:rPr lang="en-US" sz="2000" spc="-30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.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708153" y="7606302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666750"/>
            <a:ext cx="4010025" cy="2340610"/>
            <a:chOff x="0" y="0"/>
            <a:chExt cx="1029283" cy="6007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29283" cy="600782"/>
            </a:xfrm>
            <a:custGeom>
              <a:avLst/>
              <a:gdLst/>
              <a:ahLst/>
              <a:cxnLst/>
              <a:rect r="r" b="b" t="t" l="l"/>
              <a:pathLst>
                <a:path h="600782" w="1029283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62169"/>
                  </a:lnTo>
                  <a:cubicBezTo>
                    <a:pt x="1029283" y="583494"/>
                    <a:pt x="1011996" y="600782"/>
                    <a:pt x="990671" y="600782"/>
                  </a:cubicBezTo>
                  <a:lnTo>
                    <a:pt x="38613" y="600782"/>
                  </a:lnTo>
                  <a:cubicBezTo>
                    <a:pt x="17288" y="600782"/>
                    <a:pt x="0" y="583494"/>
                    <a:pt x="0" y="562169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2"/>
              <a:stretch>
                <a:fillRect l="-102" t="0" r="-102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3611225" y="5143500"/>
            <a:ext cx="4010025" cy="2238375"/>
            <a:chOff x="0" y="0"/>
            <a:chExt cx="1029283" cy="5745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29283" cy="574541"/>
            </a:xfrm>
            <a:custGeom>
              <a:avLst/>
              <a:gdLst/>
              <a:ahLst/>
              <a:cxnLst/>
              <a:rect r="r" b="b" t="t" l="l"/>
              <a:pathLst>
                <a:path h="574541" w="1029283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35928"/>
                  </a:lnTo>
                  <a:cubicBezTo>
                    <a:pt x="1029283" y="557253"/>
                    <a:pt x="1011996" y="574541"/>
                    <a:pt x="990671" y="574541"/>
                  </a:cubicBezTo>
                  <a:lnTo>
                    <a:pt x="38613" y="574541"/>
                  </a:lnTo>
                  <a:cubicBezTo>
                    <a:pt x="17288" y="574541"/>
                    <a:pt x="0" y="557253"/>
                    <a:pt x="0" y="535928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3"/>
              <a:stretch>
                <a:fillRect l="-401" t="0" r="-401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3611225" y="666750"/>
            <a:ext cx="4010025" cy="2340610"/>
            <a:chOff x="0" y="0"/>
            <a:chExt cx="1029283" cy="6007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29283" cy="600782"/>
            </a:xfrm>
            <a:custGeom>
              <a:avLst/>
              <a:gdLst/>
              <a:ahLst/>
              <a:cxnLst/>
              <a:rect r="r" b="b" t="t" l="l"/>
              <a:pathLst>
                <a:path h="600782" w="1029283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62169"/>
                  </a:lnTo>
                  <a:cubicBezTo>
                    <a:pt x="1029283" y="583494"/>
                    <a:pt x="1011996" y="600782"/>
                    <a:pt x="990671" y="600782"/>
                  </a:cubicBezTo>
                  <a:lnTo>
                    <a:pt x="38613" y="600782"/>
                  </a:lnTo>
                  <a:cubicBezTo>
                    <a:pt x="17288" y="600782"/>
                    <a:pt x="0" y="583494"/>
                    <a:pt x="0" y="562169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4"/>
              <a:stretch>
                <a:fillRect l="-102" t="0" r="-102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9296400" y="5143500"/>
            <a:ext cx="4010025" cy="2239371"/>
            <a:chOff x="0" y="0"/>
            <a:chExt cx="1029283" cy="5747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29283" cy="574796"/>
            </a:xfrm>
            <a:custGeom>
              <a:avLst/>
              <a:gdLst/>
              <a:ahLst/>
              <a:cxnLst/>
              <a:rect r="r" b="b" t="t" l="l"/>
              <a:pathLst>
                <a:path h="574796" w="1029283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36184"/>
                  </a:lnTo>
                  <a:cubicBezTo>
                    <a:pt x="1029283" y="557509"/>
                    <a:pt x="1011996" y="574796"/>
                    <a:pt x="990671" y="574796"/>
                  </a:cubicBezTo>
                  <a:lnTo>
                    <a:pt x="38613" y="574796"/>
                  </a:lnTo>
                  <a:cubicBezTo>
                    <a:pt x="17288" y="574796"/>
                    <a:pt x="0" y="557509"/>
                    <a:pt x="0" y="536184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5"/>
              <a:stretch>
                <a:fillRect l="-423" t="0" r="-423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0" y="0"/>
            <a:ext cx="7858125" cy="10287000"/>
            <a:chOff x="0" y="0"/>
            <a:chExt cx="2069630" cy="27093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69630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69630">
                  <a:moveTo>
                    <a:pt x="0" y="0"/>
                  </a:moveTo>
                  <a:lnTo>
                    <a:pt x="2069630" y="0"/>
                  </a:lnTo>
                  <a:lnTo>
                    <a:pt x="206963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CA227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06963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66750" y="504825"/>
            <a:ext cx="5753100" cy="3606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</a:pPr>
            <a:r>
              <a:rPr lang="en-US" sz="8000" spc="-240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Unlocking Potential in the EV Market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296400" y="3344989"/>
            <a:ext cx="4010025" cy="1161288"/>
            <a:chOff x="0" y="0"/>
            <a:chExt cx="5346700" cy="1548384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28575"/>
              <a:ext cx="5345796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13"/>
                </a:lnSpc>
                <a:spcBef>
                  <a:spcPct val="0"/>
                </a:spcBef>
              </a:pPr>
              <a:r>
                <a:rPr lang="en-US" b="true" sz="2677" spc="-40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Market Growth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677164"/>
              <a:ext cx="5346700" cy="871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</a:pPr>
              <a:r>
                <a:rPr lang="en-US" sz="2000" spc="-30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Expanding EV adoption across diverse demographics.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611225" y="3352800"/>
            <a:ext cx="4010025" cy="1161288"/>
            <a:chOff x="0" y="0"/>
            <a:chExt cx="5346700" cy="1548384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28575"/>
              <a:ext cx="5345796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13"/>
                </a:lnSpc>
                <a:spcBef>
                  <a:spcPct val="0"/>
                </a:spcBef>
              </a:pPr>
              <a:r>
                <a:rPr lang="en-US" b="true" sz="2677" spc="-40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Innovative Solutions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677164"/>
              <a:ext cx="5346700" cy="871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  <a:spcBef>
                  <a:spcPct val="0"/>
                </a:spcBef>
              </a:pPr>
              <a:r>
                <a:rPr lang="en-US" sz="2000" spc="-30" strike="noStrike" u="none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New technologies driving efficiency and performance.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296400" y="7829550"/>
            <a:ext cx="4010025" cy="1161288"/>
            <a:chOff x="0" y="0"/>
            <a:chExt cx="5346700" cy="1548384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28575"/>
              <a:ext cx="5345796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13"/>
                </a:lnSpc>
                <a:spcBef>
                  <a:spcPct val="0"/>
                </a:spcBef>
              </a:pPr>
              <a:r>
                <a:rPr lang="en-US" b="true" sz="2677" spc="-40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Strategic Alliances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677164"/>
              <a:ext cx="5346700" cy="871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  <a:spcBef>
                  <a:spcPct val="0"/>
                </a:spcBef>
              </a:pPr>
              <a:r>
                <a:rPr lang="en-US" sz="2000" spc="-30" strike="noStrike" u="none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Collaborations enhancing market reach and impact.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611225" y="7829550"/>
            <a:ext cx="4369712" cy="1161288"/>
            <a:chOff x="0" y="0"/>
            <a:chExt cx="5826283" cy="1548384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28575"/>
              <a:ext cx="5825297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13"/>
                </a:lnSpc>
                <a:spcBef>
                  <a:spcPct val="0"/>
                </a:spcBef>
              </a:pPr>
              <a:r>
                <a:rPr lang="en-US" b="true" sz="2677" spc="-40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Sustainable Partnerships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677164"/>
              <a:ext cx="5826283" cy="871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  <a:spcBef>
                  <a:spcPct val="0"/>
                </a:spcBef>
              </a:pPr>
              <a:r>
                <a:rPr lang="en-US" sz="2000" spc="-30" strike="noStrike" u="none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Long-term relationships fostering eco-friendly initiatives.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708153" y="7606302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666750"/>
            <a:ext cx="4010025" cy="2340610"/>
            <a:chOff x="0" y="0"/>
            <a:chExt cx="1029283" cy="6007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29283" cy="600782"/>
            </a:xfrm>
            <a:custGeom>
              <a:avLst/>
              <a:gdLst/>
              <a:ahLst/>
              <a:cxnLst/>
              <a:rect r="r" b="b" t="t" l="l"/>
              <a:pathLst>
                <a:path h="600782" w="1029283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62169"/>
                  </a:lnTo>
                  <a:cubicBezTo>
                    <a:pt x="1029283" y="583494"/>
                    <a:pt x="1011996" y="600782"/>
                    <a:pt x="990671" y="600782"/>
                  </a:cubicBezTo>
                  <a:lnTo>
                    <a:pt x="38613" y="600782"/>
                  </a:lnTo>
                  <a:cubicBezTo>
                    <a:pt x="17288" y="600782"/>
                    <a:pt x="0" y="583494"/>
                    <a:pt x="0" y="562169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2"/>
              <a:stretch>
                <a:fillRect l="-102" t="0" r="-102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3611225" y="5143500"/>
            <a:ext cx="4010025" cy="2238375"/>
            <a:chOff x="0" y="0"/>
            <a:chExt cx="1029283" cy="5745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29283" cy="574541"/>
            </a:xfrm>
            <a:custGeom>
              <a:avLst/>
              <a:gdLst/>
              <a:ahLst/>
              <a:cxnLst/>
              <a:rect r="r" b="b" t="t" l="l"/>
              <a:pathLst>
                <a:path h="574541" w="1029283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35928"/>
                  </a:lnTo>
                  <a:cubicBezTo>
                    <a:pt x="1029283" y="557253"/>
                    <a:pt x="1011996" y="574541"/>
                    <a:pt x="990671" y="574541"/>
                  </a:cubicBezTo>
                  <a:lnTo>
                    <a:pt x="38613" y="574541"/>
                  </a:lnTo>
                  <a:cubicBezTo>
                    <a:pt x="17288" y="574541"/>
                    <a:pt x="0" y="557253"/>
                    <a:pt x="0" y="535928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3"/>
              <a:stretch>
                <a:fillRect l="-401" t="0" r="-401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3611225" y="666750"/>
            <a:ext cx="4010025" cy="2340610"/>
            <a:chOff x="0" y="0"/>
            <a:chExt cx="1029283" cy="6007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29283" cy="600782"/>
            </a:xfrm>
            <a:custGeom>
              <a:avLst/>
              <a:gdLst/>
              <a:ahLst/>
              <a:cxnLst/>
              <a:rect r="r" b="b" t="t" l="l"/>
              <a:pathLst>
                <a:path h="600782" w="1029283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62169"/>
                  </a:lnTo>
                  <a:cubicBezTo>
                    <a:pt x="1029283" y="583494"/>
                    <a:pt x="1011996" y="600782"/>
                    <a:pt x="990671" y="600782"/>
                  </a:cubicBezTo>
                  <a:lnTo>
                    <a:pt x="38613" y="600782"/>
                  </a:lnTo>
                  <a:cubicBezTo>
                    <a:pt x="17288" y="600782"/>
                    <a:pt x="0" y="583494"/>
                    <a:pt x="0" y="562169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4"/>
              <a:stretch>
                <a:fillRect l="-102" t="0" r="-102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9296400" y="5143500"/>
            <a:ext cx="4010025" cy="2239371"/>
            <a:chOff x="0" y="0"/>
            <a:chExt cx="1029283" cy="5747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29283" cy="574796"/>
            </a:xfrm>
            <a:custGeom>
              <a:avLst/>
              <a:gdLst/>
              <a:ahLst/>
              <a:cxnLst/>
              <a:rect r="r" b="b" t="t" l="l"/>
              <a:pathLst>
                <a:path h="574796" w="1029283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36184"/>
                  </a:lnTo>
                  <a:cubicBezTo>
                    <a:pt x="1029283" y="557509"/>
                    <a:pt x="1011996" y="574796"/>
                    <a:pt x="990671" y="574796"/>
                  </a:cubicBezTo>
                  <a:lnTo>
                    <a:pt x="38613" y="574796"/>
                  </a:lnTo>
                  <a:cubicBezTo>
                    <a:pt x="17288" y="574796"/>
                    <a:pt x="0" y="557509"/>
                    <a:pt x="0" y="536184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5"/>
              <a:stretch>
                <a:fillRect l="-423" t="0" r="-423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0" y="0"/>
            <a:ext cx="7858125" cy="10287000"/>
            <a:chOff x="0" y="0"/>
            <a:chExt cx="2069630" cy="27093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69630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69630">
                  <a:moveTo>
                    <a:pt x="0" y="0"/>
                  </a:moveTo>
                  <a:lnTo>
                    <a:pt x="2069630" y="0"/>
                  </a:lnTo>
                  <a:lnTo>
                    <a:pt x="206963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CA227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06963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66750" y="504825"/>
            <a:ext cx="5753100" cy="3606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</a:pPr>
            <a:r>
              <a:rPr lang="en-US" sz="8000" spc="-240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Key Threats to the EV Market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296400" y="3344989"/>
            <a:ext cx="4010025" cy="1180338"/>
            <a:chOff x="0" y="0"/>
            <a:chExt cx="5346700" cy="1573784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28575"/>
              <a:ext cx="5345796" cy="587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b="true" sz="2800" spc="-42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Competition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702564"/>
              <a:ext cx="5346700" cy="871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</a:pPr>
              <a:r>
                <a:rPr lang="en-US" sz="2000" spc="-30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Increased number of entrants in the market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611225" y="3352800"/>
            <a:ext cx="4010025" cy="1180338"/>
            <a:chOff x="0" y="0"/>
            <a:chExt cx="5346700" cy="1573784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28575"/>
              <a:ext cx="5345796" cy="587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b="true" sz="2800" spc="-42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Regulatory Changes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702564"/>
              <a:ext cx="5346700" cy="871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</a:pPr>
              <a:r>
                <a:rPr lang="en-US" sz="2000" spc="-30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Frequent policy updates affecting industry stability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296400" y="7829550"/>
            <a:ext cx="4010025" cy="1180338"/>
            <a:chOff x="0" y="0"/>
            <a:chExt cx="5346700" cy="1573784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28575"/>
              <a:ext cx="5345796" cy="587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b="true" sz="2800" spc="-42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Consumer Skepticism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702564"/>
              <a:ext cx="5346700" cy="871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</a:pPr>
              <a:r>
                <a:rPr lang="en-US" sz="2000" spc="-30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Concerns regarding EV performance and reliability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611225" y="7829550"/>
            <a:ext cx="4010025" cy="1180338"/>
            <a:chOff x="0" y="0"/>
            <a:chExt cx="5346700" cy="1573784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28575"/>
              <a:ext cx="5345796" cy="587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b="true" sz="2800" spc="-42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Market Volatility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702564"/>
              <a:ext cx="5346700" cy="871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</a:pPr>
              <a:r>
                <a:rPr lang="en-US" sz="2000" spc="-30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Fluctuating demand impacting investment decisions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708153" y="7606302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B7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34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E6DDD1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800225" y="1562100"/>
            <a:ext cx="12944475" cy="2028909"/>
            <a:chOff x="0" y="0"/>
            <a:chExt cx="17259300" cy="270521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314325"/>
              <a:ext cx="17259300" cy="19314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400"/>
                </a:lnSpc>
              </a:pPr>
              <a:r>
                <a:rPr lang="en-US" sz="8000" spc="-240">
                  <a:solidFill>
                    <a:srgbClr val="137000"/>
                  </a:solidFill>
                  <a:latin typeface="Agrandir Narrow"/>
                  <a:ea typeface="Agrandir Narrow"/>
                  <a:cs typeface="Agrandir Narrow"/>
                  <a:sym typeface="Agrandir Narrow"/>
                </a:rPr>
                <a:t>Market Trends &amp; Forecasts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168637"/>
              <a:ext cx="17259300" cy="536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500" spc="-37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Sales trends and growth projections analysis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3117037">
            <a:off x="16099474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6750" y="581025"/>
            <a:ext cx="16954500" cy="129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200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Top &amp; Bottom 5 Makers by 2W Sales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5423" y="1363389"/>
            <a:ext cx="9372902" cy="839243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817635" y="1369590"/>
            <a:ext cx="9219914" cy="933899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6750" y="581025"/>
            <a:ext cx="16954500" cy="129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200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Top 5 States by 2W &amp; 4W EV Penetration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1319" y="1406597"/>
            <a:ext cx="8773388" cy="824526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67224" y="1300701"/>
            <a:ext cx="8870933" cy="934627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6750" y="581025"/>
            <a:ext cx="16954500" cy="129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200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States with Negative EV Sales Growth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94376" y="1187390"/>
            <a:ext cx="17299249" cy="918285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544510"/>
            <a:ext cx="18288000" cy="1072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00"/>
              </a:lnSpc>
            </a:pPr>
            <a:r>
              <a:rPr lang="en-US" sz="6600" spc="-165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Quarterly Sales Trends for Top 5 4W EV Makers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3260" y="632230"/>
            <a:ext cx="17715011" cy="973890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858125" cy="10287000"/>
            <a:chOff x="0" y="0"/>
            <a:chExt cx="2069630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69630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69630">
                  <a:moveTo>
                    <a:pt x="0" y="0"/>
                  </a:moveTo>
                  <a:lnTo>
                    <a:pt x="2069630" y="0"/>
                  </a:lnTo>
                  <a:lnTo>
                    <a:pt x="206963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37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6963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039351" y="8804720"/>
            <a:ext cx="8324850" cy="869061"/>
            <a:chOff x="0" y="0"/>
            <a:chExt cx="11099800" cy="115874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28575"/>
              <a:ext cx="11099800" cy="587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b="true" sz="2800" spc="-42">
                  <a:solidFill>
                    <a:srgbClr val="137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Comparing EV Adoption Rates in Regions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719328"/>
              <a:ext cx="11099800" cy="4394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  <a:spcBef>
                  <a:spcPct val="0"/>
                </a:spcBef>
              </a:pPr>
              <a:r>
                <a:rPr lang="en-US" sz="2000" spc="-30" strike="noStrike" u="none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Insights into market penetration trends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66750" y="504825"/>
            <a:ext cx="5753100" cy="4721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</a:pPr>
            <a:r>
              <a:rPr lang="en-US" sz="8000" spc="-240">
                <a:solidFill>
                  <a:srgbClr val="E6DDD1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Regional EV Penetration: Delhi vs Karnataka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08153" y="7606302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925008" y="1607863"/>
            <a:ext cx="6553535" cy="7031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B7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4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E6DDD1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714375"/>
            <a:ext cx="12944475" cy="152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00"/>
              </a:lnSpc>
            </a:pPr>
            <a:r>
              <a:rPr lang="en-US" sz="8000" spc="-240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About Company &amp; Background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3117037">
            <a:off x="16099474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028700" y="2949575"/>
            <a:ext cx="9380407" cy="219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37" b="true">
                <a:solidFill>
                  <a:srgbClr val="3CA227"/>
                </a:solidFill>
                <a:latin typeface="Poppins Bold"/>
                <a:ea typeface="Poppins Bold"/>
                <a:cs typeface="Poppins Bold"/>
                <a:sym typeface="Poppins Bold"/>
              </a:rPr>
              <a:t>Our Company :</a:t>
            </a:r>
          </a:p>
          <a:p>
            <a:pPr algn="l">
              <a:lnSpc>
                <a:spcPts val="3499"/>
              </a:lnSpc>
            </a:pPr>
            <a:r>
              <a:rPr lang="en-US" sz="2499" spc="-37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AtliQ Motors is a leading automotive company from the USA, specializing in electric vehicles (EV) with a 25% market share in North America's EV and hybrid segment.</a:t>
            </a:r>
          </a:p>
          <a:p>
            <a:pPr algn="l" marL="0" indent="0" lvl="0">
              <a:lnSpc>
                <a:spcPts val="349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076825"/>
            <a:ext cx="9380407" cy="175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37" b="true">
                <a:solidFill>
                  <a:srgbClr val="3CA227"/>
                </a:solidFill>
                <a:latin typeface="Poppins Bold"/>
                <a:ea typeface="Poppins Bold"/>
                <a:cs typeface="Poppins Bold"/>
                <a:sym typeface="Poppins Bold"/>
              </a:rPr>
              <a:t>Background : </a:t>
            </a:r>
          </a:p>
          <a:p>
            <a:pPr algn="l">
              <a:lnSpc>
                <a:spcPts val="3499"/>
              </a:lnSpc>
            </a:pPr>
            <a:r>
              <a:rPr lang="en-US" sz="2499" spc="-37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AtliQ Motors aims to expand its presence in India, where its current market share in EVs and hybrids is less than 2%.</a:t>
            </a:r>
          </a:p>
          <a:p>
            <a:pPr algn="l" marL="0" indent="0" lvl="0">
              <a:lnSpc>
                <a:spcPts val="349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765925"/>
            <a:ext cx="9380407" cy="219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37" b="true">
                <a:solidFill>
                  <a:srgbClr val="3CA227"/>
                </a:solidFill>
                <a:latin typeface="Poppins Bold"/>
                <a:ea typeface="Poppins Bold"/>
                <a:cs typeface="Poppins Bold"/>
                <a:sym typeface="Poppins Bold"/>
              </a:rPr>
              <a:t>Context :</a:t>
            </a:r>
          </a:p>
          <a:p>
            <a:pPr algn="l">
              <a:lnSpc>
                <a:spcPts val="3499"/>
              </a:lnSpc>
            </a:pPr>
            <a:r>
              <a:rPr lang="en-US" sz="2499" spc="-37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Bruce Haryali, Chief of AtliQ Motors India, is conducting a detailed market study of the existing EV/Hybrid vehicle market in India to guide the company's expansion plans</a:t>
            </a:r>
          </a:p>
          <a:p>
            <a:pPr algn="l" marL="0" indent="0" lvl="0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6750" y="700921"/>
            <a:ext cx="16954500" cy="129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200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CAGR in 4W Sales for Top 5 Makers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541202" y="1673492"/>
            <a:ext cx="13205598" cy="868527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6750" y="581025"/>
            <a:ext cx="16954500" cy="129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200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Peak &amp; Low Season Months for EV Sales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5978" y="1139176"/>
            <a:ext cx="17877816" cy="927253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858125" cy="10287000"/>
            <a:chOff x="0" y="0"/>
            <a:chExt cx="2069630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69630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69630">
                  <a:moveTo>
                    <a:pt x="0" y="0"/>
                  </a:moveTo>
                  <a:lnTo>
                    <a:pt x="2069630" y="0"/>
                  </a:lnTo>
                  <a:lnTo>
                    <a:pt x="206963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37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6963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934450" y="8919210"/>
            <a:ext cx="8324850" cy="339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80"/>
              </a:lnSpc>
              <a:spcBef>
                <a:spcPct val="0"/>
              </a:spcBef>
            </a:pPr>
            <a:r>
              <a:rPr lang="en-US" sz="2000" spc="-30">
                <a:solidFill>
                  <a:srgbClr val="137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significant drop in the Revenue Growth % is due to Base Effect.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66750" y="504825"/>
            <a:ext cx="5753100" cy="4721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</a:pPr>
            <a:r>
              <a:rPr lang="en-US" sz="8000" spc="-240">
                <a:solidFill>
                  <a:srgbClr val="E6DDD1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Revenue Growth Rate of 2W &amp; 4W EV’s in India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708153" y="7606302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67351" y="1038541"/>
            <a:ext cx="7859046" cy="820991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858125" cy="10287000"/>
            <a:chOff x="0" y="0"/>
            <a:chExt cx="2069630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69630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69630">
                  <a:moveTo>
                    <a:pt x="0" y="0"/>
                  </a:moveTo>
                  <a:lnTo>
                    <a:pt x="2069630" y="0"/>
                  </a:lnTo>
                  <a:lnTo>
                    <a:pt x="206963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37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6963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646700" y="8952949"/>
            <a:ext cx="8972287" cy="986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80"/>
              </a:lnSpc>
              <a:spcBef>
                <a:spcPct val="0"/>
              </a:spcBef>
            </a:pPr>
            <a:r>
              <a:rPr lang="en-US" sz="2000" spc="-30">
                <a:solidFill>
                  <a:srgbClr val="137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Reduced Volume EV Avoided Sold States: A few of states exhibit CAGRs more than 100%, but their absolute volumes are still modest. states that only have Agg. Between 2022 and 2024, sales will exceed 15,000.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66750" y="504825"/>
            <a:ext cx="5753100" cy="3606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</a:pPr>
            <a:r>
              <a:rPr lang="en-US" sz="8000" spc="-240">
                <a:solidFill>
                  <a:srgbClr val="E6DDD1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Top 10 States by CAGR in Vehicle Sales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708153" y="7606302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9403306" y="1028700"/>
          <a:ext cx="7459075" cy="7008389"/>
        </p:xfrm>
        <a:graphic>
          <a:graphicData uri="http://schemas.openxmlformats.org/drawingml/2006/table">
            <a:tbl>
              <a:tblPr/>
              <a:tblGrid>
                <a:gridCol w="3530311"/>
                <a:gridCol w="3928764"/>
              </a:tblGrid>
              <a:tr h="765775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9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State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CAGR%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DD1"/>
                    </a:solidFill>
                  </a:tcPr>
                </a:tc>
              </a:tr>
              <a:tr h="591306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Chhatisgarh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150.89%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0692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West Bengal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150.62%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077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Goa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146.45%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077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Uttar Pradesh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137.70%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077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Madhya Pradesh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133.67%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0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Kerala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132.83%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0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Gujarat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116.33%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0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Odisha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102.94%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0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Maharashtra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101.89%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0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Karnataka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93.24%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858125" cy="10287000"/>
            <a:chOff x="0" y="0"/>
            <a:chExt cx="2069630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69630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69630">
                  <a:moveTo>
                    <a:pt x="0" y="0"/>
                  </a:moveTo>
                  <a:lnTo>
                    <a:pt x="2069630" y="0"/>
                  </a:lnTo>
                  <a:lnTo>
                    <a:pt x="206963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37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6963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646700" y="8952949"/>
            <a:ext cx="8972287" cy="986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80"/>
              </a:lnSpc>
              <a:spcBef>
                <a:spcPct val="0"/>
              </a:spcBef>
            </a:pPr>
            <a:r>
              <a:rPr lang="en-US" sz="2000" spc="-30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The project sales data is generated from historical data and tend to change anytime due to government policy, social trends, economic conditions and much more.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66750" y="504825"/>
            <a:ext cx="5753100" cy="4721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-240">
                <a:solidFill>
                  <a:srgbClr val="E6DDD1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Projected EV Sales for </a:t>
            </a:r>
          </a:p>
          <a:p>
            <a:pPr algn="l" marL="0" indent="0" lvl="0">
              <a:lnSpc>
                <a:spcPts val="8800"/>
              </a:lnSpc>
            </a:pPr>
            <a:r>
              <a:rPr lang="en-US" sz="8000" spc="-240">
                <a:solidFill>
                  <a:srgbClr val="E6DDD1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Top 10 States by 2030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708153" y="7606302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9403306" y="1028700"/>
          <a:ext cx="7459075" cy="7008389"/>
        </p:xfrm>
        <a:graphic>
          <a:graphicData uri="http://schemas.openxmlformats.org/drawingml/2006/table">
            <a:tbl>
              <a:tblPr/>
              <a:tblGrid>
                <a:gridCol w="3530311"/>
                <a:gridCol w="3928764"/>
              </a:tblGrid>
              <a:tr h="765775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9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State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Total Sales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DD1"/>
                    </a:solidFill>
                  </a:tcPr>
                </a:tc>
              </a:tr>
              <a:tr h="591306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Maharashtra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949,561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0692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Karnataka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679,629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077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Tamil Nadu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507,091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077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Uttar Pradesh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432,876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077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Andhra Pradesh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415,751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0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Gujarat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323,169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0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Kerala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251,612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0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Chattisgarh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116,801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0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Delhi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115,430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0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Jammu &amp; Kashmir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61,559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B7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45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E6DDD1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800225" y="1562100"/>
            <a:ext cx="12944475" cy="2028909"/>
            <a:chOff x="0" y="0"/>
            <a:chExt cx="17259300" cy="270521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314325"/>
              <a:ext cx="17259300" cy="19314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400"/>
                </a:lnSpc>
              </a:pPr>
              <a:r>
                <a:rPr lang="en-US" sz="8000" spc="-240">
                  <a:solidFill>
                    <a:srgbClr val="137000"/>
                  </a:solidFill>
                  <a:latin typeface="Agrandir Narrow"/>
                  <a:ea typeface="Agrandir Narrow"/>
                  <a:cs typeface="Agrandir Narrow"/>
                  <a:sym typeface="Agrandir Narrow"/>
                </a:rPr>
                <a:t>Strategic Market Entry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168637"/>
              <a:ext cx="17259300" cy="536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500" spc="-37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Actionable insights for successful growth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3117037">
            <a:off x="16099474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B7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46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E6DDD1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854545" y="2304502"/>
            <a:ext cx="3904943" cy="5146548"/>
          </a:xfrm>
          <a:custGeom>
            <a:avLst/>
            <a:gdLst/>
            <a:ahLst/>
            <a:cxnLst/>
            <a:rect r="r" b="b" t="t" l="l"/>
            <a:pathLst>
              <a:path h="5146548" w="3904943">
                <a:moveTo>
                  <a:pt x="0" y="0"/>
                </a:moveTo>
                <a:lnTo>
                  <a:pt x="3904943" y="0"/>
                </a:lnTo>
                <a:lnTo>
                  <a:pt x="3904943" y="5146548"/>
                </a:lnTo>
                <a:lnTo>
                  <a:pt x="0" y="51465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66750" y="457200"/>
            <a:ext cx="16371868" cy="1000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59"/>
              </a:lnSpc>
            </a:pPr>
            <a:r>
              <a:rPr lang="en-US" sz="5199" spc="-155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Identifying the Optimal State for EV Manufacturing Unit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6750" y="1429385"/>
            <a:ext cx="16009918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00"/>
              </a:lnSpc>
              <a:spcBef>
                <a:spcPct val="0"/>
              </a:spcBef>
            </a:pPr>
            <a:r>
              <a:rPr lang="en-US" b="true" sz="2000" spc="-30">
                <a:solidFill>
                  <a:srgbClr val="3CA227"/>
                </a:solidFill>
                <a:latin typeface="Poppins Bold"/>
                <a:ea typeface="Poppins Bold"/>
                <a:cs typeface="Poppins Bold"/>
                <a:sym typeface="Poppins Bold"/>
              </a:rPr>
              <a:t>Tamil Nadu </a:t>
            </a:r>
            <a:r>
              <a:rPr lang="en-US" sz="2000" spc="-30">
                <a:solidFill>
                  <a:srgbClr val="3CA227"/>
                </a:solidFill>
                <a:latin typeface="Poppins"/>
                <a:ea typeface="Poppins"/>
                <a:cs typeface="Poppins"/>
                <a:sym typeface="Poppins"/>
              </a:rPr>
              <a:t>will be the optimal state for setting up a Manufacturing unit for AtliQ Motors because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9291" y="2872573"/>
            <a:ext cx="5606855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00"/>
              </a:lnSpc>
              <a:spcBef>
                <a:spcPct val="0"/>
              </a:spcBef>
            </a:pPr>
            <a:r>
              <a:rPr lang="en-US" b="true" sz="2000" spc="-30">
                <a:solidFill>
                  <a:srgbClr val="3CA227"/>
                </a:solidFill>
                <a:latin typeface="Poppins Bold"/>
                <a:ea typeface="Poppins Bold"/>
                <a:cs typeface="Poppins Bold"/>
                <a:sym typeface="Poppins Bold"/>
              </a:rPr>
              <a:t>A Positive Business Environment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9291" y="3310723"/>
            <a:ext cx="5606855" cy="1038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63"/>
              </a:lnSpc>
              <a:spcBef>
                <a:spcPct val="0"/>
              </a:spcBef>
            </a:pP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The state is a fantastic option for a long-term investment because of its high ranking for ease of doing business, political stability, and strong emphasis on sustainability.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19291" y="4483060"/>
            <a:ext cx="5778067" cy="524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63"/>
              </a:lnSpc>
              <a:spcBef>
                <a:spcPct val="0"/>
              </a:spcBef>
            </a:pP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When it comes to ease of doing business, Tamil Nadu often ranks among the </a:t>
            </a:r>
            <a:r>
              <a:rPr lang="en-US" b="true" sz="1599" spc="-23">
                <a:solidFill>
                  <a:srgbClr val="137000"/>
                </a:solidFill>
                <a:latin typeface="Poppins Bold"/>
                <a:ea typeface="Poppins Bold"/>
                <a:cs typeface="Poppins Bold"/>
                <a:sym typeface="Poppins Bold"/>
              </a:rPr>
              <a:t>top 3 Indian states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28570" y="3142702"/>
            <a:ext cx="5606855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00"/>
              </a:lnSpc>
              <a:spcBef>
                <a:spcPct val="0"/>
              </a:spcBef>
            </a:pPr>
            <a:r>
              <a:rPr lang="en-US" b="true" sz="2000" spc="-30">
                <a:solidFill>
                  <a:srgbClr val="3CA227"/>
                </a:solidFill>
                <a:latin typeface="Poppins Bold"/>
                <a:ea typeface="Poppins Bold"/>
                <a:cs typeface="Poppins Bold"/>
                <a:sym typeface="Poppins Bold"/>
              </a:rPr>
              <a:t>Automobile Center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99995" y="3552277"/>
            <a:ext cx="6333362" cy="781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63"/>
              </a:lnSpc>
              <a:spcBef>
                <a:spcPct val="0"/>
              </a:spcBef>
            </a:pP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Tamil Nadu is a significant hub for the automotive sector, with well-established suppliers and facilities that facilitate the establishment and operation of a manufacturing facility.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091947" y="4429339"/>
            <a:ext cx="6524778" cy="524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63"/>
              </a:lnSpc>
              <a:spcBef>
                <a:spcPct val="0"/>
              </a:spcBef>
            </a:pP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More than </a:t>
            </a:r>
            <a:r>
              <a:rPr lang="en-US" b="true" sz="1599" spc="-23">
                <a:solidFill>
                  <a:srgbClr val="137000"/>
                </a:solidFill>
                <a:latin typeface="Poppins Bold"/>
                <a:ea typeface="Poppins Bold"/>
                <a:cs typeface="Poppins Bold"/>
                <a:sym typeface="Poppins Bold"/>
              </a:rPr>
              <a:t>35% of India's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 total vehicle production comes from Tamil Nadu.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6750" y="5722072"/>
            <a:ext cx="5606855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00"/>
              </a:lnSpc>
              <a:spcBef>
                <a:spcPct val="0"/>
              </a:spcBef>
            </a:pPr>
            <a:r>
              <a:rPr lang="en-US" b="true" sz="2000" spc="-30">
                <a:solidFill>
                  <a:srgbClr val="3CA227"/>
                </a:solidFill>
                <a:latin typeface="Poppins Bold"/>
                <a:ea typeface="Poppins Bold"/>
                <a:cs typeface="Poppins Bold"/>
                <a:sym typeface="Poppins Bold"/>
              </a:rPr>
              <a:t>Out</a:t>
            </a:r>
            <a:r>
              <a:rPr lang="en-US" b="true" sz="2000" spc="-30">
                <a:solidFill>
                  <a:srgbClr val="3CA227"/>
                </a:solidFill>
                <a:latin typeface="Poppins Bold"/>
                <a:ea typeface="Poppins Bold"/>
                <a:cs typeface="Poppins Bold"/>
                <a:sym typeface="Poppins Bold"/>
              </a:rPr>
              <a:t>standing Infrastructure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33685" y="6158889"/>
            <a:ext cx="5606855" cy="781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63"/>
              </a:lnSpc>
              <a:spcBef>
                <a:spcPct val="0"/>
              </a:spcBef>
            </a:pP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Tamil Nadu offers simple access to raw resources and export markets because to its well-developed ports, roadways, and industrial parks.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33685" y="7074051"/>
            <a:ext cx="5949279" cy="524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63"/>
              </a:lnSpc>
              <a:spcBef>
                <a:spcPct val="0"/>
              </a:spcBef>
            </a:pP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Over </a:t>
            </a:r>
            <a:r>
              <a:rPr lang="en-US" b="true" sz="1599" spc="-23">
                <a:solidFill>
                  <a:srgbClr val="137000"/>
                </a:solidFill>
                <a:latin typeface="Poppins Bold"/>
                <a:ea typeface="Poppins Bold"/>
                <a:cs typeface="Poppins Bold"/>
                <a:sym typeface="Poppins Bold"/>
              </a:rPr>
              <a:t>60% of India's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 automobile exports are handled by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Chen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na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Por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879522" y="5588722"/>
            <a:ext cx="5606855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00"/>
              </a:lnSpc>
              <a:spcBef>
                <a:spcPct val="0"/>
              </a:spcBef>
            </a:pPr>
            <a:r>
              <a:rPr lang="en-US" b="true" sz="2000" spc="-30">
                <a:solidFill>
                  <a:srgbClr val="3CA227"/>
                </a:solidFill>
                <a:latin typeface="Poppins Bold"/>
                <a:ea typeface="Poppins Bold"/>
                <a:cs typeface="Poppins Bold"/>
                <a:sym typeface="Poppins Bold"/>
              </a:rPr>
              <a:t>Expert S</a:t>
            </a:r>
            <a:r>
              <a:rPr lang="en-US" b="true" sz="2000" spc="-30">
                <a:solidFill>
                  <a:srgbClr val="3CA227"/>
                </a:solidFill>
                <a:latin typeface="Poppins Bold"/>
                <a:ea typeface="Poppins Bold"/>
                <a:cs typeface="Poppins Bold"/>
                <a:sym typeface="Poppins Bold"/>
              </a:rPr>
              <a:t>taff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879522" y="5996261"/>
            <a:ext cx="6741728" cy="781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63"/>
              </a:lnSpc>
              <a:spcBef>
                <a:spcPct val="0"/>
              </a:spcBef>
            </a:pP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Thanks to its numerous technical institutes and long history of producing automobiles, Tamil Nadu boasts a sizable pool of highly qualified workers and engineers.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879522" y="6873323"/>
            <a:ext cx="6662313" cy="524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63"/>
              </a:lnSpc>
              <a:spcBef>
                <a:spcPct val="0"/>
              </a:spcBef>
            </a:pP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Every year, the state generates </a:t>
            </a:r>
            <a:r>
              <a:rPr lang="en-US" b="true" sz="1599" spc="-23">
                <a:solidFill>
                  <a:srgbClr val="137000"/>
                </a:solidFill>
                <a:latin typeface="Poppins Bold"/>
                <a:ea typeface="Poppins Bold"/>
                <a:cs typeface="Poppins Bold"/>
                <a:sym typeface="Poppins Bold"/>
              </a:rPr>
              <a:t>more than 2 lakh engineering graduates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, guaranteeing a consisten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 su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ply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of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sk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lled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work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521715" y="7836110"/>
            <a:ext cx="5606855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0"/>
              </a:lnSpc>
              <a:spcBef>
                <a:spcPct val="0"/>
              </a:spcBef>
            </a:pPr>
            <a:r>
              <a:rPr lang="en-US" b="true" sz="2000" spc="-30">
                <a:solidFill>
                  <a:srgbClr val="3CA227"/>
                </a:solidFill>
                <a:latin typeface="Poppins Bold"/>
                <a:ea typeface="Poppins Bold"/>
                <a:cs typeface="Poppins Bold"/>
                <a:sym typeface="Poppins Bold"/>
              </a:rPr>
              <a:t>Author</a:t>
            </a:r>
            <a:r>
              <a:rPr lang="en-US" b="true" sz="2000" spc="-30">
                <a:solidFill>
                  <a:srgbClr val="3CA227"/>
                </a:solidFill>
                <a:latin typeface="Poppins Bold"/>
                <a:ea typeface="Poppins Bold"/>
                <a:cs typeface="Poppins Bold"/>
                <a:sym typeface="Poppins Bold"/>
              </a:rPr>
              <a:t>ity Support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646741" y="8264735"/>
            <a:ext cx="7356804" cy="524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63"/>
              </a:lnSpc>
              <a:spcBef>
                <a:spcPct val="0"/>
              </a:spcBef>
            </a:pP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The state promotes investment in the production of electric vehicles by providing alluring incentives, subsidies, and a robust EV policy.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418091" y="8990838"/>
            <a:ext cx="11451819" cy="267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63"/>
              </a:lnSpc>
              <a:spcBef>
                <a:spcPct val="0"/>
              </a:spcBef>
            </a:pP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By 2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0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25,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the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Tam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l Nadu government wants to bring in </a:t>
            </a:r>
            <a:r>
              <a:rPr lang="en-US" b="true" sz="1599" spc="-23">
                <a:solidFill>
                  <a:srgbClr val="137000"/>
                </a:solidFill>
                <a:latin typeface="Poppins Bold"/>
                <a:ea typeface="Poppins Bold"/>
                <a:cs typeface="Poppins Bold"/>
                <a:sym typeface="Poppins Bold"/>
              </a:rPr>
              <a:t>₹50,000 crores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 in</a:t>
            </a:r>
            <a:r>
              <a:rPr lang="en-US" b="true" sz="1599" spc="-23">
                <a:solidFill>
                  <a:srgbClr val="137000"/>
                </a:solidFill>
                <a:latin typeface="Poppins Bold"/>
                <a:ea typeface="Poppins Bold"/>
                <a:cs typeface="Poppins Bold"/>
                <a:sym typeface="Poppins Bold"/>
              </a:rPr>
              <a:t> investments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 for the </a:t>
            </a:r>
            <a:r>
              <a:rPr lang="en-US" b="true" sz="1599" spc="-23">
                <a:solidFill>
                  <a:srgbClr val="137000"/>
                </a:solidFill>
                <a:latin typeface="Poppins Bold"/>
                <a:ea typeface="Poppins Bold"/>
                <a:cs typeface="Poppins Bold"/>
                <a:sym typeface="Poppins Bold"/>
              </a:rPr>
              <a:t>EV industry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437112" y="9744075"/>
            <a:ext cx="11451819" cy="303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22"/>
              </a:lnSpc>
              <a:spcBef>
                <a:spcPct val="0"/>
              </a:spcBef>
            </a:pPr>
            <a:r>
              <a:rPr lang="en-US" b="true" sz="1800" spc="-26">
                <a:solidFill>
                  <a:srgbClr val="3CA227"/>
                </a:solidFill>
                <a:latin typeface="Poppins Bold"/>
                <a:ea typeface="Poppins Bold"/>
                <a:cs typeface="Poppins Bold"/>
                <a:sym typeface="Poppins Bold"/>
              </a:rPr>
              <a:t>Backup Options:</a:t>
            </a:r>
            <a:r>
              <a:rPr lang="en-US" sz="1800" spc="-26">
                <a:solidFill>
                  <a:srgbClr val="3CA227"/>
                </a:solidFill>
                <a:latin typeface="Poppins"/>
                <a:ea typeface="Poppins"/>
                <a:cs typeface="Poppins"/>
                <a:sym typeface="Poppins"/>
              </a:rPr>
              <a:t> Gujarat, Maharashtra, Uttar Pradesh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858125" cy="10287000"/>
            <a:chOff x="0" y="0"/>
            <a:chExt cx="1031988" cy="13509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31988" cy="1350966"/>
            </a:xfrm>
            <a:custGeom>
              <a:avLst/>
              <a:gdLst/>
              <a:ahLst/>
              <a:cxnLst/>
              <a:rect r="r" b="b" t="t" l="l"/>
              <a:pathLst>
                <a:path h="1350966" w="1031988">
                  <a:moveTo>
                    <a:pt x="0" y="0"/>
                  </a:moveTo>
                  <a:lnTo>
                    <a:pt x="1031988" y="0"/>
                  </a:lnTo>
                  <a:lnTo>
                    <a:pt x="1031988" y="1350966"/>
                  </a:lnTo>
                  <a:lnTo>
                    <a:pt x="0" y="1350966"/>
                  </a:lnTo>
                  <a:close/>
                </a:path>
              </a:pathLst>
            </a:custGeom>
            <a:solidFill>
              <a:srgbClr val="3CA22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52512" y="666750"/>
            <a:ext cx="5753100" cy="8953500"/>
            <a:chOff x="0" y="0"/>
            <a:chExt cx="814724" cy="12679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4724" cy="1267949"/>
            </a:xfrm>
            <a:custGeom>
              <a:avLst/>
              <a:gdLst/>
              <a:ahLst/>
              <a:cxnLst/>
              <a:rect r="r" b="b" t="t" l="l"/>
              <a:pathLst>
                <a:path h="1267949" w="814724">
                  <a:moveTo>
                    <a:pt x="26914" y="0"/>
                  </a:moveTo>
                  <a:lnTo>
                    <a:pt x="787810" y="0"/>
                  </a:lnTo>
                  <a:cubicBezTo>
                    <a:pt x="802675" y="0"/>
                    <a:pt x="814724" y="12050"/>
                    <a:pt x="814724" y="26914"/>
                  </a:cubicBezTo>
                  <a:lnTo>
                    <a:pt x="814724" y="1241035"/>
                  </a:lnTo>
                  <a:cubicBezTo>
                    <a:pt x="814724" y="1255899"/>
                    <a:pt x="802675" y="1267949"/>
                    <a:pt x="787810" y="1267949"/>
                  </a:cubicBezTo>
                  <a:lnTo>
                    <a:pt x="26914" y="1267949"/>
                  </a:lnTo>
                  <a:cubicBezTo>
                    <a:pt x="12050" y="1267949"/>
                    <a:pt x="0" y="1255899"/>
                    <a:pt x="0" y="1241035"/>
                  </a:cubicBezTo>
                  <a:lnTo>
                    <a:pt x="0" y="26914"/>
                  </a:lnTo>
                  <a:cubicBezTo>
                    <a:pt x="0" y="12050"/>
                    <a:pt x="12050" y="0"/>
                    <a:pt x="26914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-5809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8750968" y="3502773"/>
            <a:ext cx="8324850" cy="713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40"/>
              </a:lnSpc>
            </a:pPr>
            <a:r>
              <a:rPr lang="en-US" b="true" sz="3800" spc="-57">
                <a:solidFill>
                  <a:srgbClr val="137000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WHY?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54580" y="581025"/>
            <a:ext cx="9972053" cy="129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</a:pPr>
            <a:r>
              <a:rPr lang="en-US" sz="8000" spc="-280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Ideal Brand Ambassador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3117037">
            <a:off x="5615238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054580" y="1851026"/>
            <a:ext cx="9275665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  <a:r>
              <a:rPr lang="en-US" b="true" sz="2500" spc="-37">
                <a:solidFill>
                  <a:srgbClr val="3CA227"/>
                </a:solidFill>
                <a:latin typeface="Poppins Bold"/>
                <a:ea typeface="Poppins Bold"/>
                <a:cs typeface="Poppins Bold"/>
                <a:sym typeface="Poppins Bold"/>
              </a:rPr>
              <a:t>for AtliQ Motors’ EV Launch in India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750968" y="7250246"/>
            <a:ext cx="9275665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3000"/>
              </a:lnSpc>
              <a:buFont typeface="Arial"/>
              <a:buChar char="•"/>
            </a:pPr>
            <a:r>
              <a:rPr lang="en-US" sz="2500" spc="-37">
                <a:solidFill>
                  <a:srgbClr val="3CA227"/>
                </a:solidFill>
                <a:latin typeface="Poppins"/>
                <a:ea typeface="Poppins"/>
                <a:cs typeface="Poppins"/>
                <a:sym typeface="Poppins"/>
              </a:rPr>
              <a:t>High influence in Tier 1 cities (major EV markets)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50968" y="6412046"/>
            <a:ext cx="9275665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3000"/>
              </a:lnSpc>
              <a:buFont typeface="Arial"/>
              <a:buChar char="•"/>
            </a:pPr>
            <a:r>
              <a:rPr lang="en-US" sz="2500" spc="-37">
                <a:solidFill>
                  <a:srgbClr val="3CA227"/>
                </a:solidFill>
                <a:latin typeface="Poppins"/>
                <a:ea typeface="Poppins"/>
                <a:cs typeface="Poppins"/>
                <a:sym typeface="Poppins"/>
              </a:rPr>
              <a:t>Already associated with sustainability campaigns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50968" y="5572985"/>
            <a:ext cx="9275665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3000"/>
              </a:lnSpc>
              <a:buFont typeface="Arial"/>
              <a:buChar char="•"/>
            </a:pPr>
            <a:r>
              <a:rPr lang="en-US" sz="2500" spc="-37">
                <a:solidFill>
                  <a:srgbClr val="3CA227"/>
                </a:solidFill>
                <a:latin typeface="Poppins"/>
                <a:ea typeface="Poppins"/>
                <a:cs typeface="Poppins"/>
                <a:sym typeface="Poppins"/>
              </a:rPr>
              <a:t>Known for energy &amp; tech-forward image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750968" y="4733925"/>
            <a:ext cx="9275665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3000"/>
              </a:lnSpc>
              <a:buFont typeface="Arial"/>
              <a:buChar char="•"/>
            </a:pPr>
            <a:r>
              <a:rPr lang="en-US" sz="2500" spc="-37">
                <a:solidFill>
                  <a:srgbClr val="3CA227"/>
                </a:solidFill>
                <a:latin typeface="Poppins"/>
                <a:ea typeface="Poppins"/>
                <a:cs typeface="Poppins"/>
                <a:sym typeface="Poppins"/>
              </a:rPr>
              <a:t>Youth appeal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91597" y="2908300"/>
            <a:ext cx="5448300" cy="6711950"/>
            <a:chOff x="0" y="0"/>
            <a:chExt cx="1434943" cy="1767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34943" cy="1767756"/>
            </a:xfrm>
            <a:custGeom>
              <a:avLst/>
              <a:gdLst/>
              <a:ahLst/>
              <a:cxnLst/>
              <a:rect r="r" b="b" t="t" l="l"/>
              <a:pathLst>
                <a:path h="1767756" w="1434943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137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110743" y="2908300"/>
            <a:ext cx="5448300" cy="6711950"/>
            <a:chOff x="0" y="0"/>
            <a:chExt cx="1434943" cy="17677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34943" cy="1767756"/>
            </a:xfrm>
            <a:custGeom>
              <a:avLst/>
              <a:gdLst/>
              <a:ahLst/>
              <a:cxnLst/>
              <a:rect r="r" b="b" t="t" l="l"/>
              <a:pathLst>
                <a:path h="1767756" w="1434943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137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440873" y="4248150"/>
            <a:ext cx="4649694" cy="3581400"/>
            <a:chOff x="0" y="0"/>
            <a:chExt cx="1259398" cy="9700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9398" cy="970044"/>
            </a:xfrm>
            <a:custGeom>
              <a:avLst/>
              <a:gdLst/>
              <a:ahLst/>
              <a:cxnLst/>
              <a:rect r="r" b="b" t="t" l="l"/>
              <a:pathLst>
                <a:path h="970044" w="1259398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105" r="0" b="-1105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510046" y="4248150"/>
            <a:ext cx="4649694" cy="3581400"/>
            <a:chOff x="0" y="0"/>
            <a:chExt cx="1259398" cy="97004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9398" cy="970044"/>
            </a:xfrm>
            <a:custGeom>
              <a:avLst/>
              <a:gdLst/>
              <a:ahLst/>
              <a:cxnLst/>
              <a:rect r="r" b="b" t="t" l="l"/>
              <a:pathLst>
                <a:path h="970044" w="1259398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3346630" y="8272319"/>
            <a:ext cx="4738234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39"/>
              </a:lnSpc>
            </a:pPr>
            <a:r>
              <a:rPr lang="en-US" sz="1599" spc="-23">
                <a:solidFill>
                  <a:srgbClr val="E6DDD1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1599" spc="-23">
                <a:solidFill>
                  <a:srgbClr val="E6DDD1"/>
                </a:solidFill>
                <a:latin typeface="Poppins"/>
                <a:ea typeface="Poppins"/>
                <a:cs typeface="Poppins"/>
                <a:sym typeface="Poppins"/>
              </a:rPr>
              <a:t>remium + Tech Audience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415886" y="3286125"/>
            <a:ext cx="4699667" cy="638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  <a:spcBef>
                <a:spcPct val="0"/>
              </a:spcBef>
            </a:pPr>
            <a:r>
              <a:rPr lang="en-US" sz="3800" spc="-95">
                <a:solidFill>
                  <a:srgbClr val="E6DDD1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R Mad</a:t>
            </a:r>
            <a:r>
              <a:rPr lang="en-US" sz="3800" spc="-95" strike="noStrike" u="none">
                <a:solidFill>
                  <a:srgbClr val="E6DDD1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h</a:t>
            </a:r>
            <a:r>
              <a:rPr lang="en-US" sz="3800" spc="-95" strike="noStrike" u="none">
                <a:solidFill>
                  <a:srgbClr val="E6DDD1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avan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56756" y="8272319"/>
            <a:ext cx="4691983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39"/>
              </a:lnSpc>
            </a:pPr>
            <a:r>
              <a:rPr lang="en-US" sz="1599" spc="-23">
                <a:solidFill>
                  <a:srgbClr val="E6DDD1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1599" spc="-23">
                <a:solidFill>
                  <a:srgbClr val="E6DDD1"/>
                </a:solidFill>
                <a:latin typeface="Poppins"/>
                <a:ea typeface="Poppins"/>
                <a:cs typeface="Poppins"/>
                <a:sym typeface="Poppins"/>
              </a:rPr>
              <a:t>an - India Trust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656756" y="3286125"/>
            <a:ext cx="4691983" cy="638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</a:pPr>
            <a:r>
              <a:rPr lang="en-US" sz="3800" spc="-95">
                <a:solidFill>
                  <a:srgbClr val="E6DDD1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Vi</a:t>
            </a:r>
            <a:r>
              <a:rPr lang="en-US" sz="3800" spc="-95">
                <a:solidFill>
                  <a:srgbClr val="E6DDD1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rat Kohli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6750" y="581025"/>
            <a:ext cx="16954500" cy="129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200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Optional</a:t>
            </a:r>
            <a:r>
              <a:rPr lang="en-US" sz="8000" spc="-200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 Alternates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510046" y="4248150"/>
            <a:ext cx="4649694" cy="3581400"/>
            <a:chOff x="0" y="0"/>
            <a:chExt cx="1647444" cy="126893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47444" cy="1268934"/>
            </a:xfrm>
            <a:custGeom>
              <a:avLst/>
              <a:gdLst/>
              <a:ahLst/>
              <a:cxnLst/>
              <a:rect r="r" b="b" t="t" l="l"/>
              <a:pathLst>
                <a:path h="1268934" w="1647444">
                  <a:moveTo>
                    <a:pt x="33301" y="0"/>
                  </a:moveTo>
                  <a:lnTo>
                    <a:pt x="1614143" y="0"/>
                  </a:lnTo>
                  <a:cubicBezTo>
                    <a:pt x="1632535" y="0"/>
                    <a:pt x="1647444" y="14909"/>
                    <a:pt x="1647444" y="33301"/>
                  </a:cubicBezTo>
                  <a:lnTo>
                    <a:pt x="1647444" y="1235633"/>
                  </a:lnTo>
                  <a:cubicBezTo>
                    <a:pt x="1647444" y="1244465"/>
                    <a:pt x="1643936" y="1252936"/>
                    <a:pt x="1637691" y="1259181"/>
                  </a:cubicBezTo>
                  <a:cubicBezTo>
                    <a:pt x="1631445" y="1265426"/>
                    <a:pt x="1622975" y="1268934"/>
                    <a:pt x="1614143" y="1268934"/>
                  </a:cubicBezTo>
                  <a:lnTo>
                    <a:pt x="33301" y="1268934"/>
                  </a:lnTo>
                  <a:cubicBezTo>
                    <a:pt x="24469" y="1268934"/>
                    <a:pt x="15999" y="1265426"/>
                    <a:pt x="9754" y="1259181"/>
                  </a:cubicBezTo>
                  <a:cubicBezTo>
                    <a:pt x="3508" y="1252936"/>
                    <a:pt x="0" y="1244465"/>
                    <a:pt x="0" y="123563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3"/>
              <a:stretch>
                <a:fillRect l="-11934" t="0" r="-11934" b="0"/>
              </a:stretch>
            </a:blipFill>
          </p:spPr>
        </p:sp>
      </p:grp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B7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49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E6DDD1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215984"/>
            <a:ext cx="14934745" cy="152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00"/>
              </a:lnSpc>
            </a:pPr>
            <a:r>
              <a:rPr lang="en-US" sz="8000" spc="-240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Recommendations for AtliQ Motors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3117037">
            <a:off x="16099474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0">
            <a:off x="1028700" y="2202885"/>
            <a:ext cx="12944475" cy="1502274"/>
            <a:chOff x="0" y="0"/>
            <a:chExt cx="17259300" cy="200303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28575"/>
              <a:ext cx="17259300" cy="536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500" spc="-37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</a:t>
              </a:r>
              <a:r>
                <a:rPr lang="en-US" b="true" sz="2500" spc="-37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nvest in Charging Infrastructure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700013"/>
              <a:ext cx="11963049" cy="13030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  <a:spcBef>
                  <a:spcPct val="0"/>
                </a:spcBef>
              </a:pPr>
              <a:r>
                <a:rPr lang="en-US" sz="2000" spc="-30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Prior to joining the Indian EV market, make investments and open additional public charging stations throughout the country to allay worries about range. 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4162359"/>
            <a:ext cx="12944475" cy="1178424"/>
            <a:chOff x="0" y="0"/>
            <a:chExt cx="17259300" cy="1571233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28575"/>
              <a:ext cx="17259300" cy="536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500" spc="-37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Make Use of Government Assistance 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700013"/>
              <a:ext cx="11963049" cy="871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  <a:spcBef>
                  <a:spcPct val="0"/>
                </a:spcBef>
              </a:pPr>
              <a:r>
                <a:rPr lang="en-US" sz="2000" spc="-30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Utilize all of the subsidies, tax breaks, lower GST, and other programs designed to help firms enter new markets. 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7757458"/>
            <a:ext cx="12944475" cy="1502274"/>
            <a:chOff x="0" y="0"/>
            <a:chExt cx="17259300" cy="2003033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28575"/>
              <a:ext cx="17259300" cy="536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500" spc="-37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Devel</a:t>
              </a:r>
              <a:r>
                <a:rPr lang="en-US" b="true" sz="2500" spc="-37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op a Robust Brand Awareness 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700013"/>
              <a:ext cx="11963049" cy="13030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  <a:spcBef>
                  <a:spcPct val="0"/>
                </a:spcBef>
              </a:pPr>
              <a:r>
                <a:rPr lang="en-US" sz="2000" spc="-30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The most crucial piece of advice is that Atliq Motors can leave a lasting impression on consumers by developing a strong brand presence through creative advertising and marketing initiatives. 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8700" y="5797984"/>
            <a:ext cx="12944475" cy="1502274"/>
            <a:chOff x="0" y="0"/>
            <a:chExt cx="17259300" cy="2003033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28575"/>
              <a:ext cx="17259300" cy="536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500" spc="-37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</a:t>
              </a:r>
              <a:r>
                <a:rPr lang="en-US" b="true" sz="2500" spc="-37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ade in India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700013"/>
              <a:ext cx="11963049" cy="13030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  <a:spcBef>
                  <a:spcPct val="0"/>
                </a:spcBef>
              </a:pPr>
              <a:r>
                <a:rPr lang="en-US" sz="2000" spc="-30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Establish a manufacturing facility in Tamil Nadu since the state offers more advantageous regulations and incentives to lower production costs and expedite market access. 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B7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5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E6DDD1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800225" y="1247775"/>
            <a:ext cx="12944475" cy="152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00"/>
              </a:lnSpc>
            </a:pPr>
            <a:r>
              <a:rPr lang="en-US" sz="8000" spc="-240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Market Overview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3117037">
            <a:off x="16099474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975002" y="1492396"/>
            <a:ext cx="8113549" cy="7935454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3195541"/>
            <a:ext cx="6886575" cy="1317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</a:pPr>
            <a:r>
              <a:rPr lang="en-US" sz="2499" spc="-37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In 2022, the Indian EV industry was estimated to be worth $3.21 billion in its early stages of adoption.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844712"/>
            <a:ext cx="6886575" cy="1317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</a:pPr>
            <a:r>
              <a:rPr lang="en-US" sz="2499" spc="-37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W</a:t>
            </a:r>
            <a:r>
              <a:rPr lang="en-US" sz="2499" spc="-37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ith a CAGR of 34.02% and substantial growth potential, it is anticipated to reach $113.99 billion by 2030.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493882"/>
            <a:ext cx="6886575" cy="879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</a:pPr>
            <a:r>
              <a:rPr lang="en-US" sz="2499" spc="-37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Growth is fueled by advances in technology, growing demand, and government backing. 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B7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50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E6DDD1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671762" y="4222750"/>
            <a:ext cx="12944475" cy="152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400"/>
              </a:lnSpc>
            </a:pPr>
            <a:r>
              <a:rPr lang="en-US" sz="8000" spc="-240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DASHBOARD SCREENSHOT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3117037">
            <a:off x="16099474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B7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51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E6DDD1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58066" y="530241"/>
            <a:ext cx="16371868" cy="9226519"/>
          </a:xfrm>
          <a:custGeom>
            <a:avLst/>
            <a:gdLst/>
            <a:ahLst/>
            <a:cxnLst/>
            <a:rect r="r" b="b" t="t" l="l"/>
            <a:pathLst>
              <a:path h="9226519" w="16371868">
                <a:moveTo>
                  <a:pt x="0" y="0"/>
                </a:moveTo>
                <a:lnTo>
                  <a:pt x="16371868" y="0"/>
                </a:lnTo>
                <a:lnTo>
                  <a:pt x="16371868" y="9226518"/>
                </a:lnTo>
                <a:lnTo>
                  <a:pt x="0" y="9226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B7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52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E6DDD1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77091" y="434159"/>
            <a:ext cx="16733818" cy="9418681"/>
          </a:xfrm>
          <a:custGeom>
            <a:avLst/>
            <a:gdLst/>
            <a:ahLst/>
            <a:cxnLst/>
            <a:rect r="r" b="b" t="t" l="l"/>
            <a:pathLst>
              <a:path h="9418681" w="16733818">
                <a:moveTo>
                  <a:pt x="0" y="0"/>
                </a:moveTo>
                <a:lnTo>
                  <a:pt x="16733818" y="0"/>
                </a:lnTo>
                <a:lnTo>
                  <a:pt x="16733818" y="9418682"/>
                </a:lnTo>
                <a:lnTo>
                  <a:pt x="0" y="94186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B7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53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E6DDD1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575778"/>
            <a:ext cx="16371868" cy="9214957"/>
          </a:xfrm>
          <a:custGeom>
            <a:avLst/>
            <a:gdLst/>
            <a:ahLst/>
            <a:cxnLst/>
            <a:rect r="r" b="b" t="t" l="l"/>
            <a:pathLst>
              <a:path h="9214957" w="16371868">
                <a:moveTo>
                  <a:pt x="0" y="0"/>
                </a:moveTo>
                <a:lnTo>
                  <a:pt x="16371868" y="0"/>
                </a:lnTo>
                <a:lnTo>
                  <a:pt x="16371868" y="9214957"/>
                </a:lnTo>
                <a:lnTo>
                  <a:pt x="0" y="92149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B7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54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E6DDD1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575778"/>
            <a:ext cx="16230600" cy="9135444"/>
          </a:xfrm>
          <a:custGeom>
            <a:avLst/>
            <a:gdLst/>
            <a:ahLst/>
            <a:cxnLst/>
            <a:rect r="r" b="b" t="t" l="l"/>
            <a:pathLst>
              <a:path h="9135444" w="16230600">
                <a:moveTo>
                  <a:pt x="0" y="0"/>
                </a:moveTo>
                <a:lnTo>
                  <a:pt x="16230600" y="0"/>
                </a:lnTo>
                <a:lnTo>
                  <a:pt x="16230600" y="9135444"/>
                </a:lnTo>
                <a:lnTo>
                  <a:pt x="0" y="9135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B7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55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E6DDD1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570047"/>
            <a:ext cx="16230600" cy="9146906"/>
          </a:xfrm>
          <a:custGeom>
            <a:avLst/>
            <a:gdLst/>
            <a:ahLst/>
            <a:cxnLst/>
            <a:rect r="r" b="b" t="t" l="l"/>
            <a:pathLst>
              <a:path h="9146906" w="16230600">
                <a:moveTo>
                  <a:pt x="0" y="0"/>
                </a:moveTo>
                <a:lnTo>
                  <a:pt x="16230600" y="0"/>
                </a:lnTo>
                <a:lnTo>
                  <a:pt x="16230600" y="9146906"/>
                </a:lnTo>
                <a:lnTo>
                  <a:pt x="0" y="91469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B7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56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E6DDD1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671762" y="4222750"/>
            <a:ext cx="12944475" cy="152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400"/>
              </a:lnSpc>
            </a:pPr>
            <a:r>
              <a:rPr lang="en-US" sz="8000" spc="-240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THANKYOU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6750" y="581025"/>
            <a:ext cx="16954500" cy="129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</a:pPr>
            <a:r>
              <a:rPr lang="en-US" sz="8000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EV Sales Milestones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187586" y="3319463"/>
            <a:ext cx="287655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9"/>
              </a:lnSpc>
              <a:spcBef>
                <a:spcPct val="0"/>
              </a:spcBef>
            </a:pPr>
            <a:r>
              <a:rPr lang="en-US" b="true" sz="2499" spc="-37">
                <a:solidFill>
                  <a:srgbClr val="3CA227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COVID-19 Dip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187586" y="5076825"/>
            <a:ext cx="2876550" cy="318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spc="-30" strike="noStrike" u="none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In 2020, the COVID-19 pandemic caused a temporary dip in electric vehicle sales due to lockdowns and supply chain disruptions, affecting the momentum of the growing market.</a:t>
            </a:r>
          </a:p>
        </p:txBody>
      </p:sp>
      <p:sp>
        <p:nvSpPr>
          <p:cNvPr name="AutoShape 5" id="5"/>
          <p:cNvSpPr/>
          <p:nvPr/>
        </p:nvSpPr>
        <p:spPr>
          <a:xfrm>
            <a:off x="992968" y="4410075"/>
            <a:ext cx="17607376" cy="0"/>
          </a:xfrm>
          <a:prstGeom prst="line">
            <a:avLst/>
          </a:prstGeom>
          <a:ln cap="flat" w="19050">
            <a:solidFill>
              <a:srgbClr val="137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669118" y="4248150"/>
            <a:ext cx="323850" cy="32385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37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4187586" y="4248150"/>
            <a:ext cx="323850" cy="32385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3700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706054" y="4248150"/>
            <a:ext cx="323850" cy="323850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3700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1224522" y="4248150"/>
            <a:ext cx="323850" cy="323850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37000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4742990" y="4248150"/>
            <a:ext cx="323850" cy="323850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37000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7706054" y="3319463"/>
            <a:ext cx="287655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9"/>
              </a:lnSpc>
              <a:spcBef>
                <a:spcPct val="0"/>
              </a:spcBef>
            </a:pPr>
            <a:r>
              <a:rPr lang="en-US" b="true" sz="2499" spc="-37">
                <a:solidFill>
                  <a:srgbClr val="3CA227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UP Leads 3W Sales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224522" y="3319463"/>
            <a:ext cx="287655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9"/>
              </a:lnSpc>
              <a:spcBef>
                <a:spcPct val="0"/>
              </a:spcBef>
            </a:pPr>
            <a:r>
              <a:rPr lang="en-US" b="true" sz="2499" spc="-37">
                <a:solidFill>
                  <a:srgbClr val="3CA227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Ola Electric Entry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706054" y="5076825"/>
            <a:ext cx="2876550" cy="283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spc="-30" strike="noStrike" u="none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By 2021, Uttar Pradesh emerged as a leader in three-wheeler electric vehicle sales, driven by increased adoption and supportive local government initiatives to promote EV usage.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224522" y="5076825"/>
            <a:ext cx="2876550" cy="389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spc="-30" strike="noStrike" u="none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Ola Electric made a strong market entry in 2022, capturing consumer attention with its innovative electric scooter and strategic marketing, making significant inroads into the competitive landscape.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69118" y="3319463"/>
            <a:ext cx="287655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9"/>
              </a:lnSpc>
              <a:spcBef>
                <a:spcPct val="0"/>
              </a:spcBef>
            </a:pPr>
            <a:r>
              <a:rPr lang="en-US" b="true" sz="2499" spc="-37">
                <a:solidFill>
                  <a:srgbClr val="3CA227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FAME II Launch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69118" y="5076825"/>
            <a:ext cx="2876550" cy="354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spc="-30" strike="noStrike" u="none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The launch of the FAME II scheme in 2019 significantly boosted electric vehicle sales by providing subsidies and incentives to consumers and manufacturers, stimulating market interest.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742990" y="3319463"/>
            <a:ext cx="287655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9"/>
              </a:lnSpc>
              <a:spcBef>
                <a:spcPct val="0"/>
              </a:spcBef>
            </a:pPr>
            <a:r>
              <a:rPr lang="en-US" b="true" sz="2499" spc="-37">
                <a:solidFill>
                  <a:srgbClr val="3CA227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YoY Growth Surge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742990" y="5076825"/>
            <a:ext cx="2876550" cy="389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spc="-30" strike="noStrike" u="none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In 2024, the electric vehicle market experienced a remarkable 68.81% year-on-year growth, underscoring the accelerating demand and expanding infrastructure supporting electric mobility across India.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858125" cy="10287000"/>
            <a:chOff x="0" y="0"/>
            <a:chExt cx="1031988" cy="13509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31988" cy="1350966"/>
            </a:xfrm>
            <a:custGeom>
              <a:avLst/>
              <a:gdLst/>
              <a:ahLst/>
              <a:cxnLst/>
              <a:rect r="r" b="b" t="t" l="l"/>
              <a:pathLst>
                <a:path h="1350966" w="1031988">
                  <a:moveTo>
                    <a:pt x="0" y="0"/>
                  </a:moveTo>
                  <a:lnTo>
                    <a:pt x="1031988" y="0"/>
                  </a:lnTo>
                  <a:lnTo>
                    <a:pt x="1031988" y="1350966"/>
                  </a:lnTo>
                  <a:lnTo>
                    <a:pt x="0" y="1350966"/>
                  </a:lnTo>
                  <a:close/>
                </a:path>
              </a:pathLst>
            </a:custGeom>
            <a:solidFill>
              <a:srgbClr val="3CA22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48927" y="950513"/>
            <a:ext cx="7360271" cy="8385975"/>
          </a:xfrm>
          <a:custGeom>
            <a:avLst/>
            <a:gdLst/>
            <a:ahLst/>
            <a:cxnLst/>
            <a:rect r="r" b="b" t="t" l="l"/>
            <a:pathLst>
              <a:path h="8385975" w="7360271">
                <a:moveTo>
                  <a:pt x="0" y="0"/>
                </a:moveTo>
                <a:lnTo>
                  <a:pt x="7360271" y="0"/>
                </a:lnTo>
                <a:lnTo>
                  <a:pt x="7360271" y="8385974"/>
                </a:lnTo>
                <a:lnTo>
                  <a:pt x="0" y="83859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9296400" y="3205935"/>
          <a:ext cx="7459075" cy="3875131"/>
        </p:xfrm>
        <a:graphic>
          <a:graphicData uri="http://schemas.openxmlformats.org/drawingml/2006/table">
            <a:tbl>
              <a:tblPr/>
              <a:tblGrid>
                <a:gridCol w="2251295"/>
                <a:gridCol w="3088709"/>
                <a:gridCol w="2119071"/>
              </a:tblGrid>
              <a:tr h="769175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9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State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9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Total EV Sales (2023)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DD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9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EVPR%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3931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Maharastra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1,94,343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6.49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3403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Karnataka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1,52,680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7.84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2874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Rajasthan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93,767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4.55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2874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Tamil Nadu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90,288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4.30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2874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Gujarat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88,615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4.40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9296400" y="504825"/>
            <a:ext cx="8324850" cy="249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</a:pPr>
            <a:r>
              <a:rPr lang="en-US" sz="8000" spc="-240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Key States in EV Market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34450" y="7737557"/>
            <a:ext cx="8324850" cy="1598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20"/>
              </a:lnSpc>
              <a:spcBef>
                <a:spcPct val="0"/>
              </a:spcBef>
            </a:pPr>
            <a:r>
              <a:rPr lang="en-US" sz="2300" spc="-34" strike="noStrike" u="none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The Indian EV market is </a:t>
            </a:r>
            <a:r>
              <a:rPr lang="en-US" b="true" sz="2300" spc="-34" strike="noStrike" u="none">
                <a:solidFill>
                  <a:srgbClr val="137000"/>
                </a:solidFill>
                <a:latin typeface="Poppins Bold"/>
                <a:ea typeface="Poppins Bold"/>
                <a:cs typeface="Poppins Bold"/>
                <a:sym typeface="Poppins Bold"/>
              </a:rPr>
              <a:t>strongly driven</a:t>
            </a:r>
            <a:r>
              <a:rPr lang="en-US" sz="2300" spc="-34" strike="noStrike" u="none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 by key states like Maharashtra and Karnataka, which showcase significant sales volumes, reinforcing the country's potential for growth and consumer adoption of electric vehicles.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8158" cy="883042"/>
            </a:xfrm>
            <a:custGeom>
              <a:avLst/>
              <a:gdLst/>
              <a:ahLst/>
              <a:cxnLst/>
              <a:rect r="r" b="b" t="t" l="l"/>
              <a:pathLst>
                <a:path h="883042" w="2368158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E6DDD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68158" cy="921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714375"/>
            <a:ext cx="12944475" cy="152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00"/>
              </a:lnSpc>
            </a:pPr>
            <a:r>
              <a:rPr lang="en-US" sz="8000" spc="-240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Key Players in EV Market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788436" y="2678154"/>
            <a:ext cx="3712502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  <a:r>
              <a:rPr lang="en-US" b="true" sz="2500" spc="-37">
                <a:solidFill>
                  <a:srgbClr val="3CA22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2-Wheeler Segment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3117037">
            <a:off x="16099474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99610" y="2916196"/>
            <a:ext cx="7411958" cy="6959767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60886" y="2495482"/>
            <a:ext cx="6709791" cy="6987163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1331731" y="2678154"/>
            <a:ext cx="3712502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  <a:r>
              <a:rPr lang="en-US" b="true" sz="2500" spc="-37">
                <a:solidFill>
                  <a:srgbClr val="3CA22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4</a:t>
            </a:r>
            <a:r>
              <a:rPr lang="en-US" b="true" sz="2500" spc="-37">
                <a:solidFill>
                  <a:srgbClr val="3CA22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-Wheeler Segment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B7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9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E6DDD1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714375"/>
            <a:ext cx="12944475" cy="152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00"/>
              </a:lnSpc>
            </a:pPr>
            <a:r>
              <a:rPr lang="en-US" sz="8000" spc="-240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EV Sales Forecast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3117037">
            <a:off x="16099474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068773" y="1665941"/>
            <a:ext cx="12150454" cy="86048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India EV Market Analysis</dc:description>
  <dc:identifier>DAG5cq843FU</dc:identifier>
  <dcterms:modified xsi:type="dcterms:W3CDTF">2011-08-01T06:04:30Z</dcterms:modified>
  <cp:revision>1</cp:revision>
  <dc:title>India's EV Insights</dc:title>
</cp:coreProperties>
</file>